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1"/>
  </p:sldMasterIdLst>
  <p:sldIdLst>
    <p:sldId id="256" r:id="rId2"/>
    <p:sldId id="257" r:id="rId3"/>
    <p:sldId id="279" r:id="rId4"/>
    <p:sldId id="258" r:id="rId5"/>
    <p:sldId id="260" r:id="rId6"/>
    <p:sldId id="261" r:id="rId7"/>
    <p:sldId id="262" r:id="rId8"/>
    <p:sldId id="263" r:id="rId9"/>
    <p:sldId id="276" r:id="rId10"/>
    <p:sldId id="265" r:id="rId11"/>
    <p:sldId id="266" r:id="rId12"/>
    <p:sldId id="277" r:id="rId13"/>
    <p:sldId id="278" r:id="rId14"/>
    <p:sldId id="267" r:id="rId15"/>
    <p:sldId id="268" r:id="rId16"/>
    <p:sldId id="269" r:id="rId17"/>
    <p:sldId id="270" r:id="rId18"/>
    <p:sldId id="271" r:id="rId19"/>
    <p:sldId id="272" r:id="rId20"/>
    <p:sldId id="273"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6560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777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854884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974797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511309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460743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4653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229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730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692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9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1080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76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876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23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765322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2/16/2021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985350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0" y="1434517"/>
            <a:ext cx="10572000" cy="1994483"/>
          </a:xfrm>
        </p:spPr>
        <p:txBody>
          <a:bodyPr/>
          <a:lstStyle/>
          <a:p>
            <a:r>
              <a:rPr lang="en-US" b="1" dirty="0"/>
              <a:t>Dansville Police Department Police Reform 2020-2021</a:t>
            </a:r>
          </a:p>
        </p:txBody>
      </p:sp>
    </p:spTree>
    <p:extLst>
      <p:ext uri="{BB962C8B-B14F-4D97-AF65-F5344CB8AC3E}">
        <p14:creationId xmlns:p14="http://schemas.microsoft.com/office/powerpoint/2010/main" val="1468760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579" y="632499"/>
            <a:ext cx="8911687" cy="1280890"/>
          </a:xfrm>
        </p:spPr>
        <p:txBody>
          <a:bodyPr/>
          <a:lstStyle/>
          <a:p>
            <a:pPr algn="ctr"/>
            <a:r>
              <a:rPr lang="en-US" dirty="0"/>
              <a:t>Introduction: Municipality Demographics </a:t>
            </a:r>
          </a:p>
        </p:txBody>
      </p:sp>
      <p:sp>
        <p:nvSpPr>
          <p:cNvPr id="3" name="Content Placeholder 2"/>
          <p:cNvSpPr>
            <a:spLocks noGrp="1"/>
          </p:cNvSpPr>
          <p:nvPr>
            <p:ph idx="1"/>
          </p:nvPr>
        </p:nvSpPr>
        <p:spPr>
          <a:xfrm>
            <a:off x="836135" y="2432882"/>
            <a:ext cx="10554574" cy="3792619"/>
          </a:xfrm>
        </p:spPr>
        <p:txBody>
          <a:bodyPr>
            <a:normAutofit/>
          </a:bodyPr>
          <a:lstStyle/>
          <a:p>
            <a:pPr algn="l"/>
            <a:r>
              <a:rPr lang="en-US" sz="2000" b="0" i="0" dirty="0">
                <a:effectLst/>
                <a:latin typeface="Times New Roman" panose="02020603050405020304" pitchFamily="18" charset="0"/>
              </a:rPr>
              <a:t>In the village, the population was spread out, with 26.7% under the age of 18, 8.7% from 18 to 24, 27.5% from 25 to 44, 21.3% from 45 to 64, and 15.7% who were 65 years of age or older. The median age was 37 years. For every 100 females, there were 90.1 males. For every 100 females age 18 and over, there were 86.2 males.</a:t>
            </a:r>
          </a:p>
          <a:p>
            <a:pPr algn="l"/>
            <a:r>
              <a:rPr lang="en-US" sz="2000" b="0" i="0" dirty="0">
                <a:effectLst/>
                <a:latin typeface="Times New Roman" panose="02020603050405020304" pitchFamily="18" charset="0"/>
              </a:rPr>
              <a:t>The median income for a household in the village was $32,903, and the median income for a family was $41,519. Males had a median income of $31,699 versus $25,256 for females. The per capita income for the village was $15,994. About 12.3% of families and 17.0% of the population were below the poverty line, including 17.3% of those under age 18 and 11.7% of those age 65 or over.</a:t>
            </a:r>
          </a:p>
          <a:p>
            <a:pPr marL="0" indent="0">
              <a:buNone/>
            </a:pPr>
            <a:endParaRPr lang="en-US" sz="2800" dirty="0"/>
          </a:p>
        </p:txBody>
      </p:sp>
    </p:spTree>
    <p:extLst>
      <p:ext uri="{BB962C8B-B14F-4D97-AF65-F5344CB8AC3E}">
        <p14:creationId xmlns:p14="http://schemas.microsoft.com/office/powerpoint/2010/main" val="2408615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152" y="624110"/>
            <a:ext cx="8911687" cy="1280890"/>
          </a:xfrm>
        </p:spPr>
        <p:txBody>
          <a:bodyPr/>
          <a:lstStyle/>
          <a:p>
            <a:pPr algn="ctr"/>
            <a:r>
              <a:rPr lang="en-US" dirty="0"/>
              <a:t>Introduction: Agency Demographics </a:t>
            </a:r>
          </a:p>
        </p:txBody>
      </p:sp>
      <p:sp>
        <p:nvSpPr>
          <p:cNvPr id="3" name="Content Placeholder 2"/>
          <p:cNvSpPr>
            <a:spLocks noGrp="1"/>
          </p:cNvSpPr>
          <p:nvPr>
            <p:ph idx="1"/>
          </p:nvPr>
        </p:nvSpPr>
        <p:spPr>
          <a:xfrm>
            <a:off x="827423" y="1943081"/>
            <a:ext cx="10819144" cy="4290809"/>
          </a:xfrm>
        </p:spPr>
        <p:txBody>
          <a:bodyPr>
            <a:noAutofit/>
          </a:bodyPr>
          <a:lstStyle/>
          <a:p>
            <a:pPr marL="0" indent="0">
              <a:buNone/>
            </a:pPr>
            <a:r>
              <a:rPr lang="en-US" sz="2800" dirty="0"/>
              <a:t>The Dansville Police Department consists of 12 employees:</a:t>
            </a:r>
          </a:p>
          <a:p>
            <a:pPr lvl="1">
              <a:buFont typeface="Courier New" panose="02070309020205020404" pitchFamily="49" charset="0"/>
              <a:buChar char="o"/>
            </a:pPr>
            <a:r>
              <a:rPr lang="en-US" sz="2400" dirty="0"/>
              <a:t>0-1 Police Chief </a:t>
            </a:r>
          </a:p>
          <a:p>
            <a:pPr lvl="1">
              <a:buFont typeface="Courier New" panose="02070309020205020404" pitchFamily="49" charset="0"/>
              <a:buChar char="o"/>
            </a:pPr>
            <a:r>
              <a:rPr lang="en-US" sz="2400" dirty="0"/>
              <a:t>1-1 Sergeant </a:t>
            </a:r>
          </a:p>
          <a:p>
            <a:pPr lvl="1">
              <a:buFont typeface="Courier New" panose="02070309020205020404" pitchFamily="49" charset="0"/>
              <a:buChar char="o"/>
            </a:pPr>
            <a:r>
              <a:rPr lang="en-US" sz="2400" dirty="0"/>
              <a:t>4-6 Full Time Officers</a:t>
            </a:r>
          </a:p>
          <a:p>
            <a:pPr lvl="1">
              <a:buFont typeface="Courier New" panose="02070309020205020404" pitchFamily="49" charset="0"/>
              <a:buChar char="o"/>
            </a:pPr>
            <a:r>
              <a:rPr lang="en-US" sz="2400" dirty="0"/>
              <a:t>6-10 Part Time Officers </a:t>
            </a:r>
          </a:p>
          <a:p>
            <a:pPr lvl="1">
              <a:buFont typeface="Courier New" panose="02070309020205020404" pitchFamily="49" charset="0"/>
              <a:buChar char="o"/>
            </a:pPr>
            <a:r>
              <a:rPr lang="en-US" sz="2400" dirty="0"/>
              <a:t>1-2 Civilian Clerks </a:t>
            </a:r>
          </a:p>
          <a:p>
            <a:pPr lvl="1">
              <a:buFont typeface="Courier New" panose="02070309020205020404" pitchFamily="49" charset="0"/>
              <a:buChar char="o"/>
            </a:pPr>
            <a:r>
              <a:rPr lang="en-US" sz="2400" dirty="0"/>
              <a:t>Males, 9 Caucasian , Females 3 Caucasian </a:t>
            </a:r>
          </a:p>
        </p:txBody>
      </p:sp>
    </p:spTree>
    <p:extLst>
      <p:ext uri="{BB962C8B-B14F-4D97-AF65-F5344CB8AC3E}">
        <p14:creationId xmlns:p14="http://schemas.microsoft.com/office/powerpoint/2010/main" val="167874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5ED84-6E1F-4CD9-87BC-DDF3A55BBD9E}"/>
              </a:ext>
            </a:extLst>
          </p:cNvPr>
          <p:cNvSpPr>
            <a:spLocks noGrp="1"/>
          </p:cNvSpPr>
          <p:nvPr>
            <p:ph type="title"/>
          </p:nvPr>
        </p:nvSpPr>
        <p:spPr>
          <a:xfrm>
            <a:off x="1640156" y="624110"/>
            <a:ext cx="8911687" cy="1280890"/>
          </a:xfrm>
        </p:spPr>
        <p:txBody>
          <a:bodyPr>
            <a:normAutofit fontScale="90000"/>
          </a:bodyPr>
          <a:lstStyle/>
          <a:p>
            <a:pPr algn="ctr"/>
            <a:r>
              <a:rPr lang="en-US" dirty="0"/>
              <a:t>Reform &amp; Reinvention Collaboration Process : Collaboration </a:t>
            </a:r>
            <a:r>
              <a:rPr lang="en-US" dirty="0" err="1"/>
              <a:t>Opt</a:t>
            </a:r>
            <a:r>
              <a:rPr lang="en-US" dirty="0"/>
              <a:t> – in Approach</a:t>
            </a:r>
          </a:p>
        </p:txBody>
      </p:sp>
      <p:sp>
        <p:nvSpPr>
          <p:cNvPr id="3" name="Content Placeholder 2">
            <a:extLst>
              <a:ext uri="{FF2B5EF4-FFF2-40B4-BE49-F238E27FC236}">
                <a16:creationId xmlns:a16="http://schemas.microsoft.com/office/drawing/2014/main" id="{262CAF24-B604-4950-8AB9-5D5635B86C60}"/>
              </a:ext>
            </a:extLst>
          </p:cNvPr>
          <p:cNvSpPr>
            <a:spLocks noGrp="1"/>
          </p:cNvSpPr>
          <p:nvPr>
            <p:ph idx="1"/>
          </p:nvPr>
        </p:nvSpPr>
        <p:spPr>
          <a:xfrm>
            <a:off x="818713" y="2130804"/>
            <a:ext cx="10554574" cy="4618140"/>
          </a:xfrm>
        </p:spPr>
        <p:txBody>
          <a:bodyPr>
            <a:normAutofit lnSpcReduction="10000"/>
          </a:bodyPr>
          <a:lstStyle/>
          <a:p>
            <a:r>
              <a:rPr lang="en-US" b="0" i="0" dirty="0">
                <a:effectLst/>
                <a:latin typeface="Times New Roman" panose="02020603050405020304" pitchFamily="18" charset="0"/>
              </a:rPr>
              <a:t>The Dansville Police department worked with an opt-in approach with a variety of agencies, companies and village residents</a:t>
            </a:r>
            <a:endParaRPr lang="en-US" dirty="0">
              <a:latin typeface="Times New Roman" panose="02020603050405020304" pitchFamily="18" charset="0"/>
            </a:endParaRPr>
          </a:p>
          <a:p>
            <a:r>
              <a:rPr lang="en-US" dirty="0" err="1">
                <a:latin typeface="Times New Roman" panose="02020603050405020304" pitchFamily="18" charset="0"/>
              </a:rPr>
              <a:t>Opt</a:t>
            </a:r>
            <a:r>
              <a:rPr lang="en-US" dirty="0">
                <a:latin typeface="Times New Roman" panose="02020603050405020304" pitchFamily="18" charset="0"/>
              </a:rPr>
              <a:t> – in Agency Partners:</a:t>
            </a:r>
          </a:p>
          <a:p>
            <a:pPr lvl="1"/>
            <a:r>
              <a:rPr lang="en-US" dirty="0">
                <a:latin typeface="Times New Roman" panose="02020603050405020304" pitchFamily="18" charset="0"/>
              </a:rPr>
              <a:t>Village of Dansville Board					</a:t>
            </a:r>
          </a:p>
          <a:p>
            <a:pPr lvl="1"/>
            <a:r>
              <a:rPr lang="en-US" dirty="0">
                <a:latin typeface="Times New Roman" panose="02020603050405020304" pitchFamily="18" charset="0"/>
              </a:rPr>
              <a:t>Dansville Police Department</a:t>
            </a:r>
          </a:p>
          <a:p>
            <a:pPr lvl="1"/>
            <a:r>
              <a:rPr lang="en-US" dirty="0">
                <a:latin typeface="Times New Roman" panose="02020603050405020304" pitchFamily="18" charset="0"/>
              </a:rPr>
              <a:t>Livingston County District Attorneys Office</a:t>
            </a:r>
          </a:p>
          <a:p>
            <a:pPr lvl="1"/>
            <a:r>
              <a:rPr lang="en-US" dirty="0">
                <a:latin typeface="Times New Roman" panose="02020603050405020304" pitchFamily="18" charset="0"/>
              </a:rPr>
              <a:t>Livingston County Public Defenders Office</a:t>
            </a:r>
          </a:p>
          <a:p>
            <a:pPr lvl="1"/>
            <a:r>
              <a:rPr lang="en-US" dirty="0">
                <a:latin typeface="Times New Roman" panose="02020603050405020304" pitchFamily="18" charset="0"/>
              </a:rPr>
              <a:t>Business Owners</a:t>
            </a:r>
          </a:p>
          <a:p>
            <a:pPr lvl="1"/>
            <a:r>
              <a:rPr lang="en-US" dirty="0">
                <a:latin typeface="Times New Roman" panose="02020603050405020304" pitchFamily="18" charset="0"/>
              </a:rPr>
              <a:t>Clergy Members</a:t>
            </a:r>
          </a:p>
          <a:p>
            <a:pPr lvl="1"/>
            <a:r>
              <a:rPr lang="en-US" dirty="0">
                <a:latin typeface="Times New Roman" panose="02020603050405020304" pitchFamily="18" charset="0"/>
              </a:rPr>
              <a:t>Health Care Workers</a:t>
            </a:r>
          </a:p>
          <a:p>
            <a:pPr lvl="1"/>
            <a:r>
              <a:rPr lang="en-US" dirty="0">
                <a:latin typeface="Times New Roman" panose="02020603050405020304" pitchFamily="18" charset="0"/>
              </a:rPr>
              <a:t>Private Attorneys</a:t>
            </a:r>
          </a:p>
          <a:p>
            <a:pPr lvl="1"/>
            <a:r>
              <a:rPr lang="en-US" dirty="0">
                <a:latin typeface="Times New Roman" panose="02020603050405020304" pitchFamily="18" charset="0"/>
              </a:rPr>
              <a:t>Village Residents </a:t>
            </a:r>
          </a:p>
          <a:p>
            <a:pPr lvl="1"/>
            <a:r>
              <a:rPr lang="en-US" dirty="0">
                <a:latin typeface="Times New Roman" panose="02020603050405020304" pitchFamily="18" charset="0"/>
              </a:rPr>
              <a:t>Youth Member</a:t>
            </a:r>
          </a:p>
          <a:p>
            <a:pPr lvl="1"/>
            <a:endParaRPr lang="en-US" dirty="0">
              <a:latin typeface="Times New Roman" panose="02020603050405020304" pitchFamily="18" charset="0"/>
            </a:endParaRPr>
          </a:p>
          <a:p>
            <a:endParaRPr lang="en-US" dirty="0">
              <a:latin typeface="Times New Roman" panose="02020603050405020304" pitchFamily="18" charset="0"/>
            </a:endParaRPr>
          </a:p>
          <a:p>
            <a:pPr lvl="1"/>
            <a:endParaRPr lang="en-US" dirty="0"/>
          </a:p>
        </p:txBody>
      </p:sp>
    </p:spTree>
    <p:extLst>
      <p:ext uri="{BB962C8B-B14F-4D97-AF65-F5344CB8AC3E}">
        <p14:creationId xmlns:p14="http://schemas.microsoft.com/office/powerpoint/2010/main" val="952650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ED354-B609-4A79-A75C-1B535210AC7D}"/>
              </a:ext>
            </a:extLst>
          </p:cNvPr>
          <p:cNvSpPr>
            <a:spLocks noGrp="1"/>
          </p:cNvSpPr>
          <p:nvPr>
            <p:ph type="title"/>
          </p:nvPr>
        </p:nvSpPr>
        <p:spPr>
          <a:xfrm>
            <a:off x="2014084" y="376111"/>
            <a:ext cx="8911687" cy="1280890"/>
          </a:xfrm>
        </p:spPr>
        <p:txBody>
          <a:bodyPr>
            <a:normAutofit/>
          </a:bodyPr>
          <a:lstStyle/>
          <a:p>
            <a:pPr algn="ctr"/>
            <a:r>
              <a:rPr lang="en-US" dirty="0"/>
              <a:t>Reform &amp; Reinvention Collaboration Process : Team Leadership</a:t>
            </a:r>
          </a:p>
        </p:txBody>
      </p:sp>
      <p:sp>
        <p:nvSpPr>
          <p:cNvPr id="3" name="Content Placeholder 2">
            <a:extLst>
              <a:ext uri="{FF2B5EF4-FFF2-40B4-BE49-F238E27FC236}">
                <a16:creationId xmlns:a16="http://schemas.microsoft.com/office/drawing/2014/main" id="{C5701C3C-D1C2-4C1E-883E-FFCC8DD53841}"/>
              </a:ext>
            </a:extLst>
          </p:cNvPr>
          <p:cNvSpPr>
            <a:spLocks noGrp="1"/>
          </p:cNvSpPr>
          <p:nvPr>
            <p:ph idx="1"/>
          </p:nvPr>
        </p:nvSpPr>
        <p:spPr>
          <a:xfrm>
            <a:off x="1480512" y="1547944"/>
            <a:ext cx="8911687" cy="5200999"/>
          </a:xfrm>
        </p:spPr>
        <p:txBody>
          <a:bodyPr>
            <a:normAutofit/>
          </a:bodyPr>
          <a:lstStyle/>
          <a:p>
            <a:r>
              <a:rPr lang="en-US" dirty="0"/>
              <a:t>Team Members:</a:t>
            </a:r>
          </a:p>
          <a:p>
            <a:pPr lvl="1"/>
            <a:r>
              <a:rPr lang="en-US" dirty="0"/>
              <a:t>Peter Vogt, Village of Dansville Mayor</a:t>
            </a:r>
          </a:p>
          <a:p>
            <a:pPr lvl="1"/>
            <a:r>
              <a:rPr lang="en-US" dirty="0"/>
              <a:t>Shannon </a:t>
            </a:r>
            <a:r>
              <a:rPr lang="en-US" dirty="0" err="1"/>
              <a:t>Griese</a:t>
            </a:r>
            <a:r>
              <a:rPr lang="en-US" dirty="0"/>
              <a:t>, Dansville Police Department Sergeant</a:t>
            </a:r>
          </a:p>
          <a:p>
            <a:pPr lvl="1"/>
            <a:r>
              <a:rPr lang="en-US" dirty="0"/>
              <a:t>Larry Burley, Council 82 Union President (Dansville Police Department) </a:t>
            </a:r>
          </a:p>
          <a:p>
            <a:pPr lvl="1"/>
            <a:r>
              <a:rPr lang="en-US" dirty="0"/>
              <a:t>Greg McCaffrey, Livingston County District Attorney</a:t>
            </a:r>
          </a:p>
          <a:p>
            <a:pPr lvl="1"/>
            <a:r>
              <a:rPr lang="en-US" dirty="0"/>
              <a:t>Lindsay </a:t>
            </a:r>
            <a:r>
              <a:rPr lang="en-US" dirty="0" err="1"/>
              <a:t>Quintilone</a:t>
            </a:r>
            <a:r>
              <a:rPr lang="en-US" dirty="0"/>
              <a:t>, Livingston County Public Defenders Office</a:t>
            </a:r>
          </a:p>
          <a:p>
            <a:pPr lvl="1"/>
            <a:r>
              <a:rPr lang="en-US" dirty="0"/>
              <a:t>Jenni </a:t>
            </a:r>
            <a:r>
              <a:rPr lang="en-US" dirty="0" err="1"/>
              <a:t>Leuzzi</a:t>
            </a:r>
            <a:r>
              <a:rPr lang="en-US" dirty="0"/>
              <a:t>, Business Owner</a:t>
            </a:r>
          </a:p>
          <a:p>
            <a:pPr lvl="1"/>
            <a:r>
              <a:rPr lang="en-US" dirty="0"/>
              <a:t>Derek Wadsworth, Clergy Member</a:t>
            </a:r>
          </a:p>
          <a:p>
            <a:pPr lvl="1"/>
            <a:r>
              <a:rPr lang="en-US" dirty="0"/>
              <a:t>Lou Colella, Private Attorney</a:t>
            </a:r>
          </a:p>
          <a:p>
            <a:pPr lvl="1"/>
            <a:r>
              <a:rPr lang="en-US" dirty="0"/>
              <a:t>Sherry Innocent, Health Care Worker</a:t>
            </a:r>
          </a:p>
          <a:p>
            <a:pPr lvl="1"/>
            <a:r>
              <a:rPr lang="en-US" dirty="0"/>
              <a:t>Jane </a:t>
            </a:r>
            <a:r>
              <a:rPr lang="en-US" dirty="0" err="1"/>
              <a:t>Schryver</a:t>
            </a:r>
            <a:r>
              <a:rPr lang="en-US" dirty="0"/>
              <a:t>, Village Resident</a:t>
            </a:r>
          </a:p>
          <a:p>
            <a:pPr lvl="1"/>
            <a:r>
              <a:rPr lang="en-US" dirty="0"/>
              <a:t>Paul Hoffman, Village Resident</a:t>
            </a:r>
          </a:p>
          <a:p>
            <a:pPr lvl="1"/>
            <a:r>
              <a:rPr lang="en-US" dirty="0"/>
              <a:t>Larry Brockington, Village Resident</a:t>
            </a:r>
          </a:p>
          <a:p>
            <a:pPr lvl="1"/>
            <a:r>
              <a:rPr lang="en-US" dirty="0"/>
              <a:t>Makayla Cox, Youth Member</a:t>
            </a: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899387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619" y="201336"/>
            <a:ext cx="10571998" cy="1417638"/>
          </a:xfrm>
        </p:spPr>
        <p:txBody>
          <a:bodyPr/>
          <a:lstStyle/>
          <a:p>
            <a:pPr algn="ctr"/>
            <a:r>
              <a:rPr lang="en-US" dirty="0"/>
              <a:t>Process Implementation Approach &amp; Timeline Phase 1 (November-December)</a:t>
            </a:r>
          </a:p>
        </p:txBody>
      </p:sp>
      <p:sp>
        <p:nvSpPr>
          <p:cNvPr id="3" name="Content Placeholder 2"/>
          <p:cNvSpPr>
            <a:spLocks noGrp="1"/>
          </p:cNvSpPr>
          <p:nvPr>
            <p:ph idx="1"/>
          </p:nvPr>
        </p:nvSpPr>
        <p:spPr>
          <a:xfrm>
            <a:off x="809999" y="1782455"/>
            <a:ext cx="10927237" cy="4404732"/>
          </a:xfrm>
        </p:spPr>
        <p:txBody>
          <a:bodyPr>
            <a:normAutofit fontScale="55000" lnSpcReduction="20000"/>
          </a:bodyPr>
          <a:lstStyle/>
          <a:p>
            <a:pPr>
              <a:buFont typeface="Courier New" panose="02070309020205020404" pitchFamily="49" charset="0"/>
              <a:buChar char="o"/>
            </a:pPr>
            <a:r>
              <a:rPr lang="en-US" sz="3200" dirty="0"/>
              <a:t>Objectives:</a:t>
            </a:r>
          </a:p>
          <a:p>
            <a:pPr>
              <a:buFont typeface="Courier New" panose="02070309020205020404" pitchFamily="49" charset="0"/>
              <a:buChar char="o"/>
            </a:pPr>
            <a:r>
              <a:rPr lang="en-US" sz="3200" dirty="0"/>
              <a:t>Ensure that scope of review is determined by PRC members of the public, not</a:t>
            </a:r>
          </a:p>
          <a:p>
            <a:pPr marL="0" indent="0">
              <a:buNone/>
            </a:pPr>
            <a:r>
              <a:rPr lang="en-US" sz="3200" dirty="0"/>
              <a:t>     village officials</a:t>
            </a:r>
          </a:p>
          <a:p>
            <a:pPr>
              <a:buFont typeface="Courier New" panose="02070309020205020404" pitchFamily="49" charset="0"/>
              <a:buChar char="o"/>
            </a:pPr>
            <a:r>
              <a:rPr lang="en-US" sz="3200" dirty="0"/>
              <a:t>Ensure confidentiality and candid dialogue</a:t>
            </a:r>
          </a:p>
          <a:p>
            <a:pPr>
              <a:buFont typeface="Courier New" panose="02070309020205020404" pitchFamily="49" charset="0"/>
              <a:buChar char="o"/>
            </a:pPr>
            <a:r>
              <a:rPr lang="en-US" sz="3200" dirty="0"/>
              <a:t>Ensure productive and efficient collaboration</a:t>
            </a:r>
          </a:p>
          <a:p>
            <a:pPr>
              <a:buFont typeface="Courier New" panose="02070309020205020404" pitchFamily="49" charset="0"/>
              <a:buChar char="o"/>
            </a:pPr>
            <a:r>
              <a:rPr lang="en-US" sz="3200" dirty="0"/>
              <a:t>Provide a foundation for broader community discourse in Phase Two</a:t>
            </a:r>
          </a:p>
          <a:p>
            <a:pPr marL="0" indent="0">
              <a:buNone/>
            </a:pPr>
            <a:endParaRPr lang="en-US" sz="3200" dirty="0"/>
          </a:p>
          <a:p>
            <a:pPr>
              <a:buFont typeface="Courier New" panose="02070309020205020404" pitchFamily="49" charset="0"/>
              <a:buChar char="o"/>
            </a:pPr>
            <a:r>
              <a:rPr lang="en-US" sz="3200" dirty="0"/>
              <a:t>Actions:</a:t>
            </a:r>
          </a:p>
          <a:p>
            <a:pPr>
              <a:buFont typeface="Courier New" panose="02070309020205020404" pitchFamily="49" charset="0"/>
              <a:buChar char="o"/>
            </a:pPr>
            <a:r>
              <a:rPr lang="en-US" sz="3200" dirty="0"/>
              <a:t>Establish initial scope of review </a:t>
            </a:r>
          </a:p>
          <a:p>
            <a:pPr>
              <a:buFont typeface="Courier New" panose="02070309020205020404" pitchFamily="49" charset="0"/>
              <a:buChar char="o"/>
            </a:pPr>
            <a:r>
              <a:rPr lang="en-US" sz="3200" dirty="0"/>
              <a:t>Develop preliminary findings and recommendations</a:t>
            </a:r>
          </a:p>
          <a:p>
            <a:pPr>
              <a:buFont typeface="Courier New" panose="02070309020205020404" pitchFamily="49" charset="0"/>
              <a:buChar char="o"/>
            </a:pPr>
            <a:r>
              <a:rPr lang="en-US" sz="3200" dirty="0"/>
              <a:t>Release preliminary findings and recommendations to the community</a:t>
            </a:r>
          </a:p>
          <a:p>
            <a:pPr>
              <a:buFont typeface="Courier New" panose="02070309020205020404" pitchFamily="49" charset="0"/>
              <a:buChar char="o"/>
            </a:pPr>
            <a:r>
              <a:rPr lang="en-US" sz="3200" dirty="0"/>
              <a:t>Organize necessary documentation to support community forums in Phase Two</a:t>
            </a:r>
          </a:p>
          <a:p>
            <a:pPr marL="0" indent="0">
              <a:buNone/>
            </a:pPr>
            <a:endParaRPr lang="en-US" sz="2800" dirty="0"/>
          </a:p>
        </p:txBody>
      </p:sp>
    </p:spTree>
    <p:extLst>
      <p:ext uri="{BB962C8B-B14F-4D97-AF65-F5344CB8AC3E}">
        <p14:creationId xmlns:p14="http://schemas.microsoft.com/office/powerpoint/2010/main" val="1494558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424" y="143643"/>
            <a:ext cx="10571998" cy="1257217"/>
          </a:xfrm>
        </p:spPr>
        <p:txBody>
          <a:bodyPr>
            <a:normAutofit/>
          </a:bodyPr>
          <a:lstStyle/>
          <a:p>
            <a:pPr algn="ctr"/>
            <a:r>
              <a:rPr lang="en-US" dirty="0"/>
              <a:t>Process Implementation Approach &amp; Timeline Phase 2 (January- February 2021)</a:t>
            </a:r>
          </a:p>
        </p:txBody>
      </p:sp>
      <p:sp>
        <p:nvSpPr>
          <p:cNvPr id="3" name="Content Placeholder 2"/>
          <p:cNvSpPr>
            <a:spLocks noGrp="1"/>
          </p:cNvSpPr>
          <p:nvPr>
            <p:ph idx="1"/>
          </p:nvPr>
        </p:nvSpPr>
        <p:spPr>
          <a:xfrm>
            <a:off x="844848" y="1740943"/>
            <a:ext cx="10554574" cy="4403102"/>
          </a:xfrm>
        </p:spPr>
        <p:txBody>
          <a:bodyPr>
            <a:normAutofit fontScale="92500" lnSpcReduction="10000"/>
          </a:bodyPr>
          <a:lstStyle/>
          <a:p>
            <a:r>
              <a:rPr lang="en-US" dirty="0"/>
              <a:t>Objectives:</a:t>
            </a:r>
          </a:p>
          <a:p>
            <a:r>
              <a:rPr lang="en-US" dirty="0"/>
              <a:t>Shared understanding of existing local systems (governance structure,</a:t>
            </a:r>
          </a:p>
          <a:p>
            <a:pPr marL="0" indent="0">
              <a:buNone/>
            </a:pPr>
            <a:r>
              <a:rPr lang="en-US" dirty="0"/>
              <a:t>      policies, practices, systems of accountability and responsibility, etc.)</a:t>
            </a:r>
          </a:p>
          <a:p>
            <a:r>
              <a:rPr lang="en-US" dirty="0"/>
              <a:t>Allow for public participation in identifying gaps and proposing solutions</a:t>
            </a:r>
          </a:p>
          <a:p>
            <a:r>
              <a:rPr lang="en-US" dirty="0"/>
              <a:t>Invite community partners (nonprofits, businesses, individuals)</a:t>
            </a:r>
          </a:p>
          <a:p>
            <a:r>
              <a:rPr lang="en-US" dirty="0"/>
              <a:t>Transition responsibility from public to Village Board of Trustees</a:t>
            </a:r>
          </a:p>
          <a:p>
            <a:endParaRPr lang="en-US" dirty="0"/>
          </a:p>
          <a:p>
            <a:r>
              <a:rPr lang="en-US" dirty="0"/>
              <a:t>Actions:</a:t>
            </a:r>
          </a:p>
          <a:p>
            <a:r>
              <a:rPr lang="en-US" dirty="0"/>
              <a:t>Share preliminary findings and recommendations</a:t>
            </a:r>
          </a:p>
          <a:p>
            <a:r>
              <a:rPr lang="en-US" dirty="0"/>
              <a:t>Confirm (or expand) scope of review</a:t>
            </a:r>
          </a:p>
          <a:p>
            <a:r>
              <a:rPr lang="en-US" dirty="0"/>
              <a:t>Identify areas that require community and individual action (If any are needed) </a:t>
            </a:r>
          </a:p>
          <a:p>
            <a:r>
              <a:rPr lang="en-US" dirty="0"/>
              <a:t>Identify areas that require action from the Village Board (If any are needed)</a:t>
            </a:r>
          </a:p>
          <a:p>
            <a:endParaRPr lang="en-US" dirty="0"/>
          </a:p>
        </p:txBody>
      </p:sp>
    </p:spTree>
    <p:extLst>
      <p:ext uri="{BB962C8B-B14F-4D97-AF65-F5344CB8AC3E}">
        <p14:creationId xmlns:p14="http://schemas.microsoft.com/office/powerpoint/2010/main" val="477774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1" y="109057"/>
            <a:ext cx="10571998" cy="1417638"/>
          </a:xfrm>
        </p:spPr>
        <p:txBody>
          <a:bodyPr/>
          <a:lstStyle/>
          <a:p>
            <a:pPr algn="ctr"/>
            <a:r>
              <a:rPr lang="en-US" dirty="0"/>
              <a:t>Process Implementation Approach &amp; Timeline Phase 3  (February-March 2021)</a:t>
            </a:r>
          </a:p>
        </p:txBody>
      </p:sp>
      <p:sp>
        <p:nvSpPr>
          <p:cNvPr id="3" name="Content Placeholder 2"/>
          <p:cNvSpPr>
            <a:spLocks noGrp="1"/>
          </p:cNvSpPr>
          <p:nvPr>
            <p:ph idx="1"/>
          </p:nvPr>
        </p:nvSpPr>
        <p:spPr>
          <a:xfrm>
            <a:off x="810001" y="1854683"/>
            <a:ext cx="10554574" cy="4348976"/>
          </a:xfrm>
        </p:spPr>
        <p:txBody>
          <a:bodyPr>
            <a:normAutofit lnSpcReduction="10000"/>
          </a:bodyPr>
          <a:lstStyle/>
          <a:p>
            <a:r>
              <a:rPr lang="en-US" dirty="0"/>
              <a:t>Objectives:</a:t>
            </a:r>
          </a:p>
          <a:p>
            <a:r>
              <a:rPr lang="en-US" dirty="0"/>
              <a:t>Ensure the Village Board can process with understanding of residents’ desires</a:t>
            </a:r>
          </a:p>
          <a:p>
            <a:r>
              <a:rPr lang="en-US" dirty="0"/>
              <a:t>Ensure clarity of purpose for Village’s action plan</a:t>
            </a:r>
          </a:p>
          <a:p>
            <a:r>
              <a:rPr lang="en-US" dirty="0"/>
              <a:t>Promote community commitment to racial equity</a:t>
            </a:r>
          </a:p>
          <a:p>
            <a:endParaRPr lang="en-US" dirty="0"/>
          </a:p>
          <a:p>
            <a:r>
              <a:rPr lang="en-US" dirty="0"/>
              <a:t>Actions:</a:t>
            </a:r>
          </a:p>
          <a:p>
            <a:r>
              <a:rPr lang="en-US" dirty="0"/>
              <a:t>Prioritize key policies changes (If any are needed)</a:t>
            </a:r>
          </a:p>
          <a:p>
            <a:r>
              <a:rPr lang="en-US" dirty="0"/>
              <a:t>Identify necessary budget adjustments</a:t>
            </a:r>
          </a:p>
          <a:p>
            <a:r>
              <a:rPr lang="en-US" dirty="0"/>
              <a:t>Establish timelines for implementation</a:t>
            </a:r>
          </a:p>
          <a:p>
            <a:r>
              <a:rPr lang="en-US" dirty="0"/>
              <a:t>Release draft action plan and invite further feedback from public</a:t>
            </a:r>
          </a:p>
          <a:p>
            <a:r>
              <a:rPr lang="en-US" dirty="0"/>
              <a:t>Ratify action plan by April 2021</a:t>
            </a:r>
          </a:p>
          <a:p>
            <a:endParaRPr lang="en-US" dirty="0"/>
          </a:p>
        </p:txBody>
      </p:sp>
    </p:spTree>
    <p:extLst>
      <p:ext uri="{BB962C8B-B14F-4D97-AF65-F5344CB8AC3E}">
        <p14:creationId xmlns:p14="http://schemas.microsoft.com/office/powerpoint/2010/main" val="2481285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44379"/>
            <a:ext cx="10571998" cy="1273259"/>
          </a:xfrm>
        </p:spPr>
        <p:txBody>
          <a:bodyPr/>
          <a:lstStyle/>
          <a:p>
            <a:pPr algn="ctr"/>
            <a:r>
              <a:rPr lang="en-US" sz="3600" dirty="0"/>
              <a:t>Public Participation &amp; Feedback Channels: Community Stakeholder Groups</a:t>
            </a:r>
          </a:p>
        </p:txBody>
      </p:sp>
      <p:sp>
        <p:nvSpPr>
          <p:cNvPr id="3" name="Content Placeholder 2"/>
          <p:cNvSpPr>
            <a:spLocks noGrp="1"/>
          </p:cNvSpPr>
          <p:nvPr>
            <p:ph idx="1"/>
          </p:nvPr>
        </p:nvSpPr>
        <p:spPr>
          <a:xfrm>
            <a:off x="121639" y="2222288"/>
            <a:ext cx="11948719" cy="4044288"/>
          </a:xfrm>
        </p:spPr>
        <p:txBody>
          <a:bodyPr>
            <a:normAutofit/>
          </a:bodyPr>
          <a:lstStyle/>
          <a:p>
            <a:pPr lvl="1"/>
            <a:r>
              <a:rPr lang="en-US" sz="2800" dirty="0"/>
              <a:t> Community Team Members: (13 key stakeholder participants)</a:t>
            </a:r>
            <a:endParaRPr lang="en-US" sz="2400" dirty="0"/>
          </a:p>
          <a:p>
            <a:pPr lvl="2"/>
            <a:r>
              <a:rPr lang="en-US" sz="2000" dirty="0"/>
              <a:t> Dansville Police Department</a:t>
            </a:r>
          </a:p>
          <a:p>
            <a:pPr lvl="2"/>
            <a:r>
              <a:rPr lang="en-US" sz="2000" dirty="0"/>
              <a:t> Dansville and Livingston County Elected &amp; Appointed Officials</a:t>
            </a:r>
          </a:p>
          <a:p>
            <a:pPr lvl="2"/>
            <a:r>
              <a:rPr lang="en-US" sz="2000" dirty="0"/>
              <a:t> Representatives from Dansville Nonprofit Organizations, Healthcare Organizations, Clergy, Businesses and youth members,</a:t>
            </a:r>
          </a:p>
          <a:p>
            <a:pPr lvl="2"/>
            <a:r>
              <a:rPr lang="en-US" sz="2000" dirty="0"/>
              <a:t> Citizens who represent marginalized populations</a:t>
            </a:r>
          </a:p>
          <a:p>
            <a:pPr lvl="1"/>
            <a:endParaRPr lang="en-US" sz="1800" dirty="0"/>
          </a:p>
          <a:p>
            <a:pPr lvl="1"/>
            <a:endParaRPr lang="en-US" sz="1800" dirty="0"/>
          </a:p>
        </p:txBody>
      </p:sp>
    </p:spTree>
    <p:extLst>
      <p:ext uri="{BB962C8B-B14F-4D97-AF65-F5344CB8AC3E}">
        <p14:creationId xmlns:p14="http://schemas.microsoft.com/office/powerpoint/2010/main" val="2372682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5" y="358757"/>
            <a:ext cx="8911687" cy="1280890"/>
          </a:xfrm>
        </p:spPr>
        <p:txBody>
          <a:bodyPr>
            <a:normAutofit fontScale="90000"/>
          </a:bodyPr>
          <a:lstStyle/>
          <a:p>
            <a:pPr algn="ctr"/>
            <a:r>
              <a:rPr lang="en-US" sz="4000" dirty="0"/>
              <a:t>Public Participation &amp; Feedback Channels: </a:t>
            </a:r>
            <a:r>
              <a:rPr lang="en-US" dirty="0"/>
              <a:t>Listening Sessions </a:t>
            </a:r>
          </a:p>
        </p:txBody>
      </p:sp>
      <p:sp>
        <p:nvSpPr>
          <p:cNvPr id="3" name="Content Placeholder 2"/>
          <p:cNvSpPr>
            <a:spLocks noGrp="1"/>
          </p:cNvSpPr>
          <p:nvPr>
            <p:ph idx="1"/>
          </p:nvPr>
        </p:nvSpPr>
        <p:spPr>
          <a:xfrm>
            <a:off x="818712" y="2457974"/>
            <a:ext cx="10554574" cy="3400824"/>
          </a:xfrm>
        </p:spPr>
        <p:txBody>
          <a:bodyPr>
            <a:normAutofit/>
          </a:bodyPr>
          <a:lstStyle/>
          <a:p>
            <a:r>
              <a:rPr lang="en-US" sz="2400" dirty="0"/>
              <a:t> Conducted in person and advertised on social media and website</a:t>
            </a:r>
          </a:p>
          <a:p>
            <a:pPr marL="0" indent="0">
              <a:buNone/>
            </a:pPr>
            <a:endParaRPr lang="en-US" sz="2400" dirty="0"/>
          </a:p>
          <a:p>
            <a:r>
              <a:rPr lang="en-US" sz="2400" dirty="0"/>
              <a:t> 2 Public Sessions open to all Village of Dansville Residents</a:t>
            </a:r>
          </a:p>
          <a:p>
            <a:pPr marL="0" indent="0">
              <a:buNone/>
            </a:pPr>
            <a:endParaRPr lang="en-US" sz="2400" dirty="0"/>
          </a:p>
          <a:p>
            <a:r>
              <a:rPr lang="en-US" sz="2400" dirty="0"/>
              <a:t> 6 Private in person workshop sessions were held </a:t>
            </a:r>
          </a:p>
          <a:p>
            <a:pPr marL="0" indent="0">
              <a:buNone/>
            </a:pPr>
            <a:endParaRPr lang="en-US" dirty="0"/>
          </a:p>
        </p:txBody>
      </p:sp>
    </p:spTree>
    <p:extLst>
      <p:ext uri="{BB962C8B-B14F-4D97-AF65-F5344CB8AC3E}">
        <p14:creationId xmlns:p14="http://schemas.microsoft.com/office/powerpoint/2010/main" val="23925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60421"/>
            <a:ext cx="10571998" cy="1257217"/>
          </a:xfrm>
        </p:spPr>
        <p:txBody>
          <a:bodyPr>
            <a:normAutofit fontScale="90000"/>
          </a:bodyPr>
          <a:lstStyle/>
          <a:p>
            <a:pPr algn="ctr"/>
            <a:r>
              <a:rPr lang="en-US" sz="4000" dirty="0"/>
              <a:t>Public Participation &amp; Feedback Channels: </a:t>
            </a:r>
            <a:r>
              <a:rPr lang="en-US" dirty="0"/>
              <a:t>General Public Survey:</a:t>
            </a:r>
          </a:p>
        </p:txBody>
      </p:sp>
      <p:sp>
        <p:nvSpPr>
          <p:cNvPr id="3" name="Content Placeholder 2"/>
          <p:cNvSpPr>
            <a:spLocks noGrp="1"/>
          </p:cNvSpPr>
          <p:nvPr>
            <p:ph idx="1"/>
          </p:nvPr>
        </p:nvSpPr>
        <p:spPr>
          <a:xfrm>
            <a:off x="1224149" y="2058099"/>
            <a:ext cx="9743699" cy="3777622"/>
          </a:xfrm>
        </p:spPr>
        <p:txBody>
          <a:bodyPr>
            <a:normAutofit/>
          </a:bodyPr>
          <a:lstStyle/>
          <a:p>
            <a:r>
              <a:rPr lang="en-US" sz="2200" dirty="0"/>
              <a:t>22 survey questions for all village residents with 84 participant responses</a:t>
            </a:r>
          </a:p>
          <a:p>
            <a:endParaRPr lang="en-US" sz="2200" dirty="0"/>
          </a:p>
          <a:p>
            <a:r>
              <a:rPr lang="en-US" sz="2200" dirty="0"/>
              <a:t>12 survey questions for all Dansville School District Students with 348 participant responses</a:t>
            </a:r>
          </a:p>
          <a:p>
            <a:endParaRPr lang="en-US" sz="2200" dirty="0"/>
          </a:p>
          <a:p>
            <a:r>
              <a:rPr lang="en-US" sz="2200" dirty="0"/>
              <a:t>Results posted for public viewing on social media and local website</a:t>
            </a:r>
          </a:p>
        </p:txBody>
      </p:sp>
    </p:spTree>
    <p:extLst>
      <p:ext uri="{BB962C8B-B14F-4D97-AF65-F5344CB8AC3E}">
        <p14:creationId xmlns:p14="http://schemas.microsoft.com/office/powerpoint/2010/main" val="714884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529819"/>
            <a:ext cx="8911687" cy="1280890"/>
          </a:xfrm>
        </p:spPr>
        <p:txBody>
          <a:bodyPr/>
          <a:lstStyle/>
          <a:p>
            <a:pPr algn="ctr"/>
            <a:r>
              <a:rPr lang="en-US" b="1" dirty="0"/>
              <a:t>June 2020:</a:t>
            </a:r>
          </a:p>
        </p:txBody>
      </p:sp>
      <p:sp>
        <p:nvSpPr>
          <p:cNvPr id="3" name="Content Placeholder 2"/>
          <p:cNvSpPr>
            <a:spLocks noGrp="1"/>
          </p:cNvSpPr>
          <p:nvPr>
            <p:ph idx="1"/>
          </p:nvPr>
        </p:nvSpPr>
        <p:spPr>
          <a:xfrm>
            <a:off x="810000" y="2114026"/>
            <a:ext cx="10554574" cy="3573710"/>
          </a:xfrm>
        </p:spPr>
        <p:txBody>
          <a:bodyPr>
            <a:normAutofit/>
          </a:bodyPr>
          <a:lstStyle/>
          <a:p>
            <a:pPr marL="0" indent="0">
              <a:buNone/>
            </a:pPr>
            <a:r>
              <a:rPr lang="en-US" sz="4800" b="1" dirty="0">
                <a:solidFill>
                  <a:schemeClr val="tx1"/>
                </a:solidFill>
                <a:ea typeface="+mj-ea"/>
                <a:cs typeface="+mj-cs"/>
              </a:rPr>
              <a:t>Executive Order No. 203:</a:t>
            </a:r>
          </a:p>
          <a:p>
            <a:pPr marL="0" indent="0">
              <a:buNone/>
            </a:pPr>
            <a:r>
              <a:rPr lang="en-US" sz="4800" b="1" dirty="0">
                <a:solidFill>
                  <a:schemeClr val="tx1"/>
                </a:solidFill>
                <a:ea typeface="+mj-ea"/>
                <a:cs typeface="+mj-cs"/>
              </a:rPr>
              <a:t>New York State Police Reform and Reinvention Collaborative Plan</a:t>
            </a:r>
            <a:endParaRPr lang="en-US" sz="1600" dirty="0">
              <a:solidFill>
                <a:schemeClr val="tx1"/>
              </a:solidFill>
            </a:endParaRPr>
          </a:p>
        </p:txBody>
      </p:sp>
    </p:spTree>
    <p:extLst>
      <p:ext uri="{BB962C8B-B14F-4D97-AF65-F5344CB8AC3E}">
        <p14:creationId xmlns:p14="http://schemas.microsoft.com/office/powerpoint/2010/main" val="2066185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1" y="293614"/>
            <a:ext cx="10571998" cy="1612021"/>
          </a:xfrm>
        </p:spPr>
        <p:txBody>
          <a:bodyPr>
            <a:normAutofit/>
          </a:bodyPr>
          <a:lstStyle/>
          <a:p>
            <a:pPr algn="ctr"/>
            <a:r>
              <a:rPr lang="en-US" dirty="0"/>
              <a:t>Dansville Police Department Reform Plan </a:t>
            </a:r>
            <a:br>
              <a:rPr lang="en-US" dirty="0"/>
            </a:br>
            <a:endParaRPr lang="en-US" dirty="0"/>
          </a:p>
        </p:txBody>
      </p:sp>
      <p:sp>
        <p:nvSpPr>
          <p:cNvPr id="3" name="Content Placeholder 2"/>
          <p:cNvSpPr>
            <a:spLocks noGrp="1"/>
          </p:cNvSpPr>
          <p:nvPr>
            <p:ph idx="1"/>
          </p:nvPr>
        </p:nvSpPr>
        <p:spPr>
          <a:xfrm>
            <a:off x="703508" y="1677002"/>
            <a:ext cx="10784983" cy="3910066"/>
          </a:xfrm>
        </p:spPr>
        <p:txBody>
          <a:bodyPr>
            <a:normAutofit fontScale="70000" lnSpcReduction="20000"/>
          </a:bodyPr>
          <a:lstStyle/>
          <a:p>
            <a:r>
              <a:rPr lang="en-US" sz="2800" dirty="0"/>
              <a:t> </a:t>
            </a:r>
            <a:r>
              <a:rPr lang="en-US" sz="3200" dirty="0"/>
              <a:t>The reform plan, in accordance with public feedback and the executive order requirements consists of five primary themes:</a:t>
            </a:r>
          </a:p>
          <a:p>
            <a:pPr lvl="2"/>
            <a:r>
              <a:rPr lang="en-US" sz="2600" dirty="0"/>
              <a:t> NYS Mandated Changes</a:t>
            </a:r>
          </a:p>
          <a:p>
            <a:pPr lvl="2"/>
            <a:r>
              <a:rPr lang="en-US" sz="2600" dirty="0"/>
              <a:t> Equality and Social Justice</a:t>
            </a:r>
          </a:p>
          <a:p>
            <a:pPr lvl="2"/>
            <a:r>
              <a:rPr lang="en-US" sz="2600" dirty="0"/>
              <a:t> Transparency and Accountability</a:t>
            </a:r>
          </a:p>
          <a:p>
            <a:pPr lvl="2"/>
            <a:r>
              <a:rPr lang="en-US" sz="2600" dirty="0"/>
              <a:t> Community Relations</a:t>
            </a:r>
          </a:p>
          <a:p>
            <a:pPr lvl="2"/>
            <a:r>
              <a:rPr lang="en-US" sz="2600" dirty="0"/>
              <a:t> Department Operations </a:t>
            </a:r>
          </a:p>
          <a:p>
            <a:pPr marL="914400" lvl="2" indent="0">
              <a:buNone/>
            </a:pPr>
            <a:endParaRPr lang="en-US" sz="2400" dirty="0"/>
          </a:p>
          <a:p>
            <a:r>
              <a:rPr lang="en-US" sz="2800" dirty="0"/>
              <a:t> Update Department Policies and Procedures yearly</a:t>
            </a:r>
          </a:p>
          <a:p>
            <a:pPr marL="0" indent="0">
              <a:buNone/>
            </a:pPr>
            <a:endParaRPr lang="en-US" sz="2800" dirty="0"/>
          </a:p>
          <a:p>
            <a:r>
              <a:rPr lang="en-US" sz="2800" dirty="0"/>
              <a:t> Yearly updated and refresher training for all officers </a:t>
            </a:r>
            <a:endParaRPr lang="en-US" sz="2100" dirty="0"/>
          </a:p>
          <a:p>
            <a:endParaRPr lang="en-US" dirty="0"/>
          </a:p>
        </p:txBody>
      </p:sp>
    </p:spTree>
    <p:extLst>
      <p:ext uri="{BB962C8B-B14F-4D97-AF65-F5344CB8AC3E}">
        <p14:creationId xmlns:p14="http://schemas.microsoft.com/office/powerpoint/2010/main" val="1626753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56E7-DCD6-4BB6-9DD2-95017F80930F}"/>
              </a:ext>
            </a:extLst>
          </p:cNvPr>
          <p:cNvSpPr>
            <a:spLocks noGrp="1"/>
          </p:cNvSpPr>
          <p:nvPr>
            <p:ph type="title"/>
          </p:nvPr>
        </p:nvSpPr>
        <p:spPr>
          <a:xfrm>
            <a:off x="1640156" y="397608"/>
            <a:ext cx="8911687" cy="1280890"/>
          </a:xfrm>
        </p:spPr>
        <p:txBody>
          <a:bodyPr/>
          <a:lstStyle/>
          <a:p>
            <a:r>
              <a:rPr lang="en-US" dirty="0"/>
              <a:t>DPD Reform Plan Community Relations </a:t>
            </a:r>
          </a:p>
        </p:txBody>
      </p:sp>
      <p:graphicFrame>
        <p:nvGraphicFramePr>
          <p:cNvPr id="206" name="Table 205">
            <a:extLst>
              <a:ext uri="{FF2B5EF4-FFF2-40B4-BE49-F238E27FC236}">
                <a16:creationId xmlns:a16="http://schemas.microsoft.com/office/drawing/2014/main" id="{559D8950-6931-42AD-897D-29D800513D12}"/>
              </a:ext>
            </a:extLst>
          </p:cNvPr>
          <p:cNvGraphicFramePr>
            <a:graphicFrameLocks noGrp="1"/>
          </p:cNvGraphicFramePr>
          <p:nvPr>
            <p:extLst>
              <p:ext uri="{D42A27DB-BD31-4B8C-83A1-F6EECF244321}">
                <p14:modId xmlns:p14="http://schemas.microsoft.com/office/powerpoint/2010/main" val="2082423572"/>
              </p:ext>
            </p:extLst>
          </p:nvPr>
        </p:nvGraphicFramePr>
        <p:xfrm>
          <a:off x="1553360" y="1844557"/>
          <a:ext cx="9085278" cy="4135775"/>
        </p:xfrm>
        <a:graphic>
          <a:graphicData uri="http://schemas.openxmlformats.org/drawingml/2006/table">
            <a:tbl>
              <a:tblPr firstRow="1" firstCol="1" lastRow="1" lastCol="1" bandRow="1" bandCol="1"/>
              <a:tblGrid>
                <a:gridCol w="1525400">
                  <a:extLst>
                    <a:ext uri="{9D8B030D-6E8A-4147-A177-3AD203B41FA5}">
                      <a16:colId xmlns:a16="http://schemas.microsoft.com/office/drawing/2014/main" val="2955361952"/>
                    </a:ext>
                  </a:extLst>
                </a:gridCol>
                <a:gridCol w="1845578">
                  <a:extLst>
                    <a:ext uri="{9D8B030D-6E8A-4147-A177-3AD203B41FA5}">
                      <a16:colId xmlns:a16="http://schemas.microsoft.com/office/drawing/2014/main" val="3302759673"/>
                    </a:ext>
                  </a:extLst>
                </a:gridCol>
                <a:gridCol w="2516697">
                  <a:extLst>
                    <a:ext uri="{9D8B030D-6E8A-4147-A177-3AD203B41FA5}">
                      <a16:colId xmlns:a16="http://schemas.microsoft.com/office/drawing/2014/main" val="1565715068"/>
                    </a:ext>
                  </a:extLst>
                </a:gridCol>
                <a:gridCol w="2436897">
                  <a:extLst>
                    <a:ext uri="{9D8B030D-6E8A-4147-A177-3AD203B41FA5}">
                      <a16:colId xmlns:a16="http://schemas.microsoft.com/office/drawing/2014/main" val="377492851"/>
                    </a:ext>
                  </a:extLst>
                </a:gridCol>
                <a:gridCol w="760706">
                  <a:extLst>
                    <a:ext uri="{9D8B030D-6E8A-4147-A177-3AD203B41FA5}">
                      <a16:colId xmlns:a16="http://schemas.microsoft.com/office/drawing/2014/main" val="2339408494"/>
                    </a:ext>
                  </a:extLst>
                </a:gridCol>
              </a:tblGrid>
              <a:tr h="262869">
                <a:tc>
                  <a:txBody>
                    <a:bodyPr/>
                    <a:lstStyle/>
                    <a:p>
                      <a:pPr marL="66675" marR="0">
                        <a:spcBef>
                          <a:spcPts val="675"/>
                        </a:spcBef>
                        <a:spcAft>
                          <a:spcPts val="0"/>
                        </a:spcAft>
                      </a:pPr>
                      <a:r>
                        <a:rPr lang="en-US" sz="900" b="1">
                          <a:effectLst/>
                          <a:latin typeface="Times New Roman" panose="02020603050405020304" pitchFamily="18" charset="0"/>
                          <a:ea typeface="Times New Roman" panose="02020603050405020304" pitchFamily="18" charset="0"/>
                          <a:cs typeface="Times New Roman" panose="02020603050405020304" pitchFamily="18" charset="0"/>
                        </a:rPr>
                        <a:t>Category</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6040" marR="0">
                        <a:spcBef>
                          <a:spcPts val="675"/>
                        </a:spcBef>
                        <a:spcAft>
                          <a:spcPts val="0"/>
                        </a:spcAft>
                      </a:pPr>
                      <a:r>
                        <a:rPr lang="en-US"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Reform Item</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9215" marR="0">
                        <a:spcBef>
                          <a:spcPts val="675"/>
                        </a:spcBef>
                        <a:spcAft>
                          <a:spcPts val="0"/>
                        </a:spcAft>
                      </a:pPr>
                      <a:r>
                        <a:rPr lang="en-US" sz="9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Description</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9215" marR="0">
                        <a:spcBef>
                          <a:spcPts val="675"/>
                        </a:spcBef>
                        <a:spcAft>
                          <a:spcPts val="0"/>
                        </a:spcAft>
                      </a:pPr>
                      <a:r>
                        <a:rPr lang="en-US" sz="9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Reform Action</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6675" marR="66675">
                        <a:lnSpc>
                          <a:spcPts val="1370"/>
                        </a:lnSpc>
                        <a:spcBef>
                          <a:spcPts val="30"/>
                        </a:spcBef>
                        <a:spcAft>
                          <a:spcPts val="0"/>
                        </a:spcAft>
                      </a:pPr>
                      <a:r>
                        <a:rPr lang="en-US" sz="9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Completion Timeline</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extLst>
                  <a:ext uri="{0D108BD9-81ED-4DB2-BD59-A6C34878D82A}">
                    <a16:rowId xmlns:a16="http://schemas.microsoft.com/office/drawing/2014/main" val="2513747346"/>
                  </a:ext>
                </a:extLst>
              </a:tr>
              <a:tr h="1283228">
                <a:tc>
                  <a:txBody>
                    <a:bodyPr/>
                    <a:lstStyle/>
                    <a:p>
                      <a:pPr marL="66675" marR="343535">
                        <a:lnSpc>
                          <a:spcPct val="100000"/>
                        </a:lnSpc>
                        <a:spcBef>
                          <a:spcPts val="0"/>
                        </a:spcBef>
                        <a:spcAft>
                          <a:spcPts val="0"/>
                        </a:spcAft>
                      </a:pPr>
                      <a:r>
                        <a:rPr lang="en-US" sz="105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Community Relations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127000">
                        <a:lnSpc>
                          <a:spcPct val="100000"/>
                        </a:lnSpc>
                        <a:spcBef>
                          <a:spcPts val="0"/>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CR-1. Conduct Public Education on Policing Practices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marR="59690">
                        <a:lnSpc>
                          <a:spcPct val="100000"/>
                        </a:lnSpc>
                        <a:spcBef>
                          <a:spcPts val="0"/>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Increase the transparency of policing methods and governance by educating the public on these practices.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7815" marR="22860" indent="-229235">
                        <a:lnSpc>
                          <a:spcPct val="100000"/>
                        </a:lnSpc>
                        <a:spcBef>
                          <a:spcPts val="0"/>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1. Provide brochures to share recommended actions for citizens when interacting with police.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lnSpc>
                          <a:spcPts val="1245"/>
                        </a:lnSpc>
                        <a:spcBef>
                          <a:spcPts val="0"/>
                        </a:spcBef>
                        <a:spcAft>
                          <a:spcPts val="0"/>
                        </a:spcAft>
                      </a:pP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lnSpc>
                          <a:spcPts val="1245"/>
                        </a:lnSpc>
                        <a:spcBef>
                          <a:spcPts val="0"/>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Nov - 2022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3781742"/>
                  </a:ext>
                </a:extLst>
              </a:tr>
              <a:tr h="118445">
                <a:tc>
                  <a:txBody>
                    <a:bodyPr/>
                    <a:lstStyle/>
                    <a:p>
                      <a:pPr marL="0" marR="0">
                        <a:spcBef>
                          <a:spcPts val="0"/>
                        </a:spcBef>
                        <a:spcAft>
                          <a:spcPts val="0"/>
                        </a:spcAft>
                      </a:pPr>
                      <a:r>
                        <a:rPr lang="en-US"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040427"/>
                  </a:ext>
                </a:extLst>
              </a:tr>
              <a:tr h="1631539">
                <a:tc>
                  <a:txBody>
                    <a:bodyPr/>
                    <a:lstStyle/>
                    <a:p>
                      <a:pPr marL="66675" marR="343535">
                        <a:spcBef>
                          <a:spcPts val="5"/>
                        </a:spcBef>
                        <a:spcAft>
                          <a:spcPts val="0"/>
                        </a:spcAft>
                      </a:pPr>
                      <a:r>
                        <a:rPr lang="en-US" sz="105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Community Relations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290830" algn="just">
                        <a:spcBef>
                          <a:spcPts val="5"/>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CR-2. Strengthen Customer Service Practices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marR="397510">
                        <a:spcBef>
                          <a:spcPts val="5"/>
                        </a:spcBef>
                        <a:spcAft>
                          <a:spcPts val="0"/>
                        </a:spcAft>
                      </a:pPr>
                      <a:r>
                        <a:rPr lang="en-US" sz="1050">
                          <a:effectLst/>
                          <a:latin typeface="Times New Roman" panose="02020603050405020304" pitchFamily="18" charset="0"/>
                          <a:ea typeface="Times New Roman" panose="02020603050405020304" pitchFamily="18" charset="0"/>
                          <a:cs typeface="Times New Roman" panose="02020603050405020304" pitchFamily="18" charset="0"/>
                        </a:rPr>
                        <a:t>Reinforce need for positive communications through better customer service &amp; professional development training.</a:t>
                      </a:r>
                    </a:p>
                    <a:p>
                      <a:pPr marL="69215" marR="195580">
                        <a:spcBef>
                          <a:spcPts val="0"/>
                        </a:spcBef>
                        <a:spcAft>
                          <a:spcPts val="0"/>
                        </a:spcAft>
                      </a:pPr>
                      <a:r>
                        <a:rPr lang="en-US" sz="1050">
                          <a:effectLst/>
                          <a:latin typeface="Times New Roman" panose="02020603050405020304" pitchFamily="18" charset="0"/>
                          <a:ea typeface="Times New Roman" panose="02020603050405020304" pitchFamily="18" charset="0"/>
                          <a:cs typeface="Times New Roman" panose="02020603050405020304" pitchFamily="18" charset="0"/>
                        </a:rPr>
                        <a:t>Develop a quality assurance program to identify how citizens perceive the DPD customer service.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466725" lvl="0" indent="-342900">
                        <a:spcBef>
                          <a:spcPts val="5"/>
                        </a:spcBef>
                        <a:spcAft>
                          <a:spcPts val="0"/>
                        </a:spcAft>
                        <a:buSzPts val="1100"/>
                        <a:buFont typeface="Times New Roman" panose="02020603050405020304" pitchFamily="18" charset="0"/>
                        <a:buAutoNum type="arabicPeriod"/>
                        <a:tabLst>
                          <a:tab pos="298450" algn="l"/>
                        </a:tabLs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Develop &amp; conduct </a:t>
                      </a:r>
                      <a:r>
                        <a:rPr lang="en-US" sz="1050" spc="-10" dirty="0">
                          <a:effectLst/>
                          <a:latin typeface="Times New Roman" panose="02020603050405020304" pitchFamily="18" charset="0"/>
                          <a:ea typeface="Times New Roman" panose="02020603050405020304" pitchFamily="18" charset="0"/>
                          <a:cs typeface="Times New Roman" panose="02020603050405020304" pitchFamily="18" charset="0"/>
                        </a:rPr>
                        <a:t>Professional </a:t>
                      </a: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Development training on communications for</a:t>
                      </a:r>
                      <a:r>
                        <a:rPr lang="en-US" sz="10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Supervisors</a:t>
                      </a: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45"/>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379095" lvl="0" indent="-342900">
                        <a:spcBef>
                          <a:spcPts val="0"/>
                        </a:spcBef>
                        <a:spcAft>
                          <a:spcPts val="0"/>
                        </a:spcAft>
                        <a:buSzPts val="1100"/>
                        <a:buFont typeface="Times New Roman" panose="02020603050405020304" pitchFamily="18" charset="0"/>
                        <a:buAutoNum type="arabicPeriod"/>
                        <a:tabLst>
                          <a:tab pos="298450" algn="l"/>
                        </a:tabLs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Develop &amp; conduct best practice communication trainings Village- wide:</a:t>
                      </a:r>
                    </a:p>
                    <a:p>
                      <a:pPr marL="742950" marR="483870" lvl="1" indent="-285750">
                        <a:spcBef>
                          <a:spcPts val="20"/>
                        </a:spcBef>
                        <a:spcAft>
                          <a:spcPts val="0"/>
                        </a:spcAft>
                        <a:buSzPts val="1100"/>
                        <a:buFont typeface="Times New Roman" panose="02020603050405020304" pitchFamily="18" charset="0"/>
                        <a:buAutoNum type="alphaLcParenR"/>
                        <a:tabLst>
                          <a:tab pos="527050" algn="l"/>
                        </a:tabLst>
                      </a:pPr>
                      <a:r>
                        <a:rPr lang="en-US" sz="1050" spc="-10" dirty="0">
                          <a:effectLst/>
                          <a:latin typeface="Times New Roman" panose="02020603050405020304" pitchFamily="18" charset="0"/>
                          <a:ea typeface="Times New Roman" panose="02020603050405020304" pitchFamily="18" charset="0"/>
                          <a:cs typeface="Times New Roman" panose="02020603050405020304" pitchFamily="18" charset="0"/>
                        </a:rPr>
                        <a:t>Positive &amp; effective customer service</a:t>
                      </a:r>
                    </a:p>
                    <a:p>
                      <a:pPr marL="742950" marR="720725" lvl="1" indent="-285750">
                        <a:spcBef>
                          <a:spcPts val="20"/>
                        </a:spcBef>
                        <a:spcAft>
                          <a:spcPts val="0"/>
                        </a:spcAft>
                        <a:buSzPts val="1100"/>
                        <a:buFont typeface="Times New Roman" panose="02020603050405020304" pitchFamily="18" charset="0"/>
                        <a:buAutoNum type="alphaLcParenR"/>
                        <a:tabLst>
                          <a:tab pos="527050" algn="l"/>
                        </a:tabLst>
                      </a:pPr>
                      <a:r>
                        <a:rPr lang="en-US" sz="1050" spc="-10" dirty="0">
                          <a:effectLst/>
                          <a:latin typeface="Times New Roman" panose="02020603050405020304" pitchFamily="18" charset="0"/>
                          <a:ea typeface="Times New Roman" panose="02020603050405020304" pitchFamily="18" charset="0"/>
                          <a:cs typeface="Times New Roman" panose="02020603050405020304" pitchFamily="18" charset="0"/>
                        </a:rPr>
                        <a:t>Best practices for general communications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spcBef>
                          <a:spcPts val="5"/>
                        </a:spcBef>
                        <a:spcAft>
                          <a:spcPts val="0"/>
                        </a:spcAft>
                      </a:pP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spcBef>
                          <a:spcPts val="5"/>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Feb -</a:t>
                      </a:r>
                      <a:r>
                        <a:rPr lang="en-US" sz="105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2023</a:t>
                      </a: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spcBef>
                          <a:spcPts val="905"/>
                        </a:spcBef>
                        <a:spcAft>
                          <a:spcPts val="0"/>
                        </a:spcAft>
                      </a:pP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spcBef>
                          <a:spcPts val="905"/>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Jan -</a:t>
                      </a:r>
                      <a:r>
                        <a:rPr lang="en-US" sz="105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2024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6088505"/>
                  </a:ext>
                </a:extLst>
              </a:tr>
              <a:tr h="0">
                <a:tc gridSpan="5">
                  <a:txBody>
                    <a:bodyPr/>
                    <a:lstStyle/>
                    <a:p>
                      <a:pPr marL="0" marR="0">
                        <a:spcBef>
                          <a:spcPts val="0"/>
                        </a:spcBef>
                        <a:spcAft>
                          <a:spcPts val="0"/>
                        </a:spcAft>
                      </a:pP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8290921"/>
                  </a:ext>
                </a:extLst>
              </a:tr>
            </a:tbl>
          </a:graphicData>
        </a:graphic>
      </p:graphicFrame>
    </p:spTree>
    <p:extLst>
      <p:ext uri="{BB962C8B-B14F-4D97-AF65-F5344CB8AC3E}">
        <p14:creationId xmlns:p14="http://schemas.microsoft.com/office/powerpoint/2010/main" val="2172435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46EED-E437-4EE9-9617-F386EF4426DD}"/>
              </a:ext>
            </a:extLst>
          </p:cNvPr>
          <p:cNvSpPr>
            <a:spLocks noGrp="1"/>
          </p:cNvSpPr>
          <p:nvPr>
            <p:ph type="title"/>
          </p:nvPr>
        </p:nvSpPr>
        <p:spPr>
          <a:xfrm>
            <a:off x="1640156" y="624110"/>
            <a:ext cx="8911687" cy="1280890"/>
          </a:xfrm>
        </p:spPr>
        <p:txBody>
          <a:bodyPr/>
          <a:lstStyle/>
          <a:p>
            <a:r>
              <a:rPr lang="en-US" dirty="0"/>
              <a:t>DPD Reform Plan Community Relations  II</a:t>
            </a:r>
          </a:p>
        </p:txBody>
      </p:sp>
      <p:graphicFrame>
        <p:nvGraphicFramePr>
          <p:cNvPr id="7" name="Content Placeholder 6">
            <a:extLst>
              <a:ext uri="{FF2B5EF4-FFF2-40B4-BE49-F238E27FC236}">
                <a16:creationId xmlns:a16="http://schemas.microsoft.com/office/drawing/2014/main" id="{98BDF63B-6E70-4F55-9FE2-A5A6BCA0BAB9}"/>
              </a:ext>
            </a:extLst>
          </p:cNvPr>
          <p:cNvGraphicFramePr>
            <a:graphicFrameLocks noGrp="1"/>
          </p:cNvGraphicFramePr>
          <p:nvPr>
            <p:ph idx="1"/>
            <p:extLst>
              <p:ext uri="{D42A27DB-BD31-4B8C-83A1-F6EECF244321}">
                <p14:modId xmlns:p14="http://schemas.microsoft.com/office/powerpoint/2010/main" val="1730756430"/>
              </p:ext>
            </p:extLst>
          </p:nvPr>
        </p:nvGraphicFramePr>
        <p:xfrm>
          <a:off x="1312232" y="2240627"/>
          <a:ext cx="9567536" cy="3977543"/>
        </p:xfrm>
        <a:graphic>
          <a:graphicData uri="http://schemas.openxmlformats.org/drawingml/2006/table">
            <a:tbl>
              <a:tblPr firstRow="1" firstCol="1" lastRow="1" lastCol="1" bandRow="1" bandCol="1"/>
              <a:tblGrid>
                <a:gridCol w="1892362">
                  <a:extLst>
                    <a:ext uri="{9D8B030D-6E8A-4147-A177-3AD203B41FA5}">
                      <a16:colId xmlns:a16="http://schemas.microsoft.com/office/drawing/2014/main" val="3694630101"/>
                    </a:ext>
                  </a:extLst>
                </a:gridCol>
                <a:gridCol w="2189527">
                  <a:extLst>
                    <a:ext uri="{9D8B030D-6E8A-4147-A177-3AD203B41FA5}">
                      <a16:colId xmlns:a16="http://schemas.microsoft.com/office/drawing/2014/main" val="1871383361"/>
                    </a:ext>
                  </a:extLst>
                </a:gridCol>
                <a:gridCol w="2326884">
                  <a:extLst>
                    <a:ext uri="{9D8B030D-6E8A-4147-A177-3AD203B41FA5}">
                      <a16:colId xmlns:a16="http://schemas.microsoft.com/office/drawing/2014/main" val="2793728209"/>
                    </a:ext>
                  </a:extLst>
                </a:gridCol>
                <a:gridCol w="2357103">
                  <a:extLst>
                    <a:ext uri="{9D8B030D-6E8A-4147-A177-3AD203B41FA5}">
                      <a16:colId xmlns:a16="http://schemas.microsoft.com/office/drawing/2014/main" val="3409319240"/>
                    </a:ext>
                  </a:extLst>
                </a:gridCol>
                <a:gridCol w="801660">
                  <a:extLst>
                    <a:ext uri="{9D8B030D-6E8A-4147-A177-3AD203B41FA5}">
                      <a16:colId xmlns:a16="http://schemas.microsoft.com/office/drawing/2014/main" val="3497574953"/>
                    </a:ext>
                  </a:extLst>
                </a:gridCol>
              </a:tblGrid>
              <a:tr h="404215">
                <a:tc>
                  <a:txBody>
                    <a:bodyPr/>
                    <a:lstStyle/>
                    <a:p>
                      <a:pPr marL="66675" marR="0">
                        <a:spcBef>
                          <a:spcPts val="675"/>
                        </a:spcBef>
                        <a:spcAft>
                          <a:spcPts val="0"/>
                        </a:spcAft>
                      </a:pPr>
                      <a:r>
                        <a:rPr lang="en-US" sz="1050" b="1" dirty="0">
                          <a:effectLst/>
                          <a:latin typeface="Times New Roman" panose="02020603050405020304" pitchFamily="18" charset="0"/>
                          <a:ea typeface="Times New Roman" panose="02020603050405020304" pitchFamily="18" charset="0"/>
                          <a:cs typeface="Times New Roman" panose="02020603050405020304" pitchFamily="18" charset="0"/>
                        </a:rPr>
                        <a:t>Category</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6040" marR="0">
                        <a:spcBef>
                          <a:spcPts val="675"/>
                        </a:spcBef>
                        <a:spcAft>
                          <a:spcPts val="0"/>
                        </a:spcAft>
                      </a:pPr>
                      <a:r>
                        <a:rPr lang="en-US"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Reform Item</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9215" marR="0">
                        <a:spcBef>
                          <a:spcPts val="675"/>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Description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9215" marR="0">
                        <a:spcBef>
                          <a:spcPts val="675"/>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Reform Action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6675" marR="66675">
                        <a:lnSpc>
                          <a:spcPts val="1370"/>
                        </a:lnSpc>
                        <a:spcBef>
                          <a:spcPts val="30"/>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Completion Timeline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extLst>
                  <a:ext uri="{0D108BD9-81ED-4DB2-BD59-A6C34878D82A}">
                    <a16:rowId xmlns:a16="http://schemas.microsoft.com/office/drawing/2014/main" val="110366423"/>
                  </a:ext>
                </a:extLst>
              </a:tr>
              <a:tr h="1185986">
                <a:tc>
                  <a:txBody>
                    <a:bodyPr/>
                    <a:lstStyle/>
                    <a:p>
                      <a:pPr marL="66675" marR="343535">
                        <a:lnSpc>
                          <a:spcPct val="100000"/>
                        </a:lnSpc>
                        <a:spcBef>
                          <a:spcPts val="0"/>
                        </a:spcBef>
                        <a:spcAft>
                          <a:spcPts val="0"/>
                        </a:spcAft>
                      </a:pPr>
                      <a:r>
                        <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Community Relations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186055">
                        <a:lnSpc>
                          <a:spcPct val="100000"/>
                        </a:lnSpc>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CR-3. Strengthen Community Safety Training Programs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marR="147955">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Partner with ambulance volunteer instructors to provide key </a:t>
                      </a:r>
                      <a:r>
                        <a:rPr lang="en-US" sz="1000" spc="-1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CPR/AED </a:t>
                      </a: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training that are provided to residents or community groups and improve offerings. These trainings help enhance their knowledge and support better community relations.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117475" lvl="0" indent="-342900">
                        <a:lnSpc>
                          <a:spcPct val="100000"/>
                        </a:lnSpc>
                        <a:spcBef>
                          <a:spcPts val="0"/>
                        </a:spcBef>
                        <a:spcAft>
                          <a:spcPts val="0"/>
                        </a:spcAft>
                        <a:buSzPts val="1100"/>
                        <a:buFont typeface="Times New Roman" panose="02020603050405020304" pitchFamily="18" charset="0"/>
                        <a:buAutoNum type="arabicPeriod"/>
                        <a:tabLst>
                          <a:tab pos="298450" algn="l"/>
                        </a:tabLs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Team with Ambulance instructors to continue conducting CPR/AED courses for members of the</a:t>
                      </a:r>
                      <a:r>
                        <a:rPr lang="en-US" sz="10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community.</a:t>
                      </a:r>
                    </a:p>
                    <a:p>
                      <a:pPr marL="0" marR="0">
                        <a:spcBef>
                          <a:spcPts val="5"/>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340995" lvl="0" indent="-342900">
                        <a:spcBef>
                          <a:spcPts val="0"/>
                        </a:spcBef>
                        <a:spcAft>
                          <a:spcPts val="0"/>
                        </a:spcAft>
                        <a:buSzPts val="1100"/>
                        <a:buFont typeface="Times New Roman" panose="02020603050405020304" pitchFamily="18" charset="0"/>
                        <a:buAutoNum type="arabicPeriod"/>
                        <a:tabLst>
                          <a:tab pos="298450" algn="l"/>
                        </a:tabLs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Team with School for "Bike Rodeo" twice a year.</a:t>
                      </a:r>
                    </a:p>
                    <a:p>
                      <a:pPr marL="0" marR="0">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lnSpc>
                          <a:spcPts val="1165"/>
                        </a:lnSpc>
                        <a:spcBef>
                          <a:spcPts val="0"/>
                        </a:spcBef>
                        <a:spcAft>
                          <a:spcPts val="0"/>
                        </a:spcAft>
                        <a:buSzPts val="1100"/>
                        <a:buFont typeface="Times New Roman" panose="02020603050405020304" pitchFamily="18" charset="0"/>
                        <a:buAutoNum type="arabicPeriod"/>
                        <a:tabLst>
                          <a:tab pos="298450" algn="l"/>
                        </a:tabLs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Assist with any community events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9060" marR="0">
                        <a:spcBef>
                          <a:spcPts val="1040"/>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April 2021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8603279"/>
                  </a:ext>
                </a:extLst>
              </a:tr>
              <a:tr h="143043">
                <a:tc>
                  <a:txBody>
                    <a:bodyPr/>
                    <a:lstStyle/>
                    <a:p>
                      <a:pPr marL="0" marR="0">
                        <a:spcBef>
                          <a:spcPts val="0"/>
                        </a:spcBef>
                        <a:spcAft>
                          <a:spcPts val="0"/>
                        </a:spcAft>
                      </a:pPr>
                      <a:r>
                        <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8097292"/>
                  </a:ext>
                </a:extLst>
              </a:tr>
              <a:tr h="2058685">
                <a:tc>
                  <a:txBody>
                    <a:bodyPr/>
                    <a:lstStyle/>
                    <a:p>
                      <a:pPr marL="66675" marR="343535">
                        <a:spcBef>
                          <a:spcPts val="5"/>
                        </a:spcBef>
                        <a:spcAft>
                          <a:spcPts val="0"/>
                        </a:spcAft>
                      </a:pPr>
                      <a:r>
                        <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Community Relations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93345">
                        <a:spcBef>
                          <a:spcPts val="5"/>
                        </a:spcBef>
                        <a:spcAft>
                          <a:spcPts val="0"/>
                        </a:spcAft>
                      </a:pPr>
                      <a:r>
                        <a:rPr lang="en-US"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CR-4. Establish &amp; Promote </a:t>
                      </a:r>
                      <a:r>
                        <a:rPr lang="en-US" sz="1000" spc="-2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Community </a:t>
                      </a:r>
                      <a:r>
                        <a:rPr lang="en-US"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Programs to Increase Law Enforcement Visibility in the Community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marR="55880">
                        <a:spcBef>
                          <a:spcPts val="5"/>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Develop and execute programs that bring law enforcement officers and citizens together in forums where they talk to one another, share thoughts, and promote interactions which support the building of positive relationships.</a:t>
                      </a:r>
                    </a:p>
                    <a:p>
                      <a:pPr marL="69215" marR="52070">
                        <a:spcBef>
                          <a:spcPts val="5"/>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Further promote the Department of Homeland Security’s CRASE training (Citizen Response to Active Shooter Event) and Stop the Bleed training (an emergency medical response training for catastrophic injuries)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5"/>
                        </a:spcBef>
                        <a:spcAft>
                          <a:spcPts val="0"/>
                        </a:spcAft>
                        <a:buSzPts val="1100"/>
                        <a:buFont typeface="Times New Roman" panose="02020603050405020304" pitchFamily="18" charset="0"/>
                        <a:buAutoNum type="arabicPeriod"/>
                        <a:tabLst>
                          <a:tab pos="298450" algn="l"/>
                        </a:tabLs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Create new interactive</a:t>
                      </a:r>
                      <a:r>
                        <a:rPr lang="en-US" sz="1000" spc="1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programs:</a:t>
                      </a:r>
                    </a:p>
                    <a:p>
                      <a:pPr marL="0" marR="0">
                        <a:spcBef>
                          <a:spcPts val="25"/>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742950" marR="266700" lvl="1" indent="-285750" algn="just">
                        <a:spcBef>
                          <a:spcPts val="5"/>
                        </a:spcBef>
                        <a:spcAft>
                          <a:spcPts val="0"/>
                        </a:spcAft>
                        <a:buSzPts val="1100"/>
                        <a:buFont typeface="Times New Roman" panose="02020603050405020304" pitchFamily="18" charset="0"/>
                        <a:buAutoNum type="alphaLcParenR"/>
                        <a:tabLst>
                          <a:tab pos="527050" algn="l"/>
                        </a:tabLst>
                      </a:pPr>
                      <a:r>
                        <a:rPr lang="en-US" sz="1000" spc="-1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“Park Walk and Talk” </a:t>
                      </a:r>
                      <a:r>
                        <a:rPr lang="en-US" sz="1000" spc="-1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program </a:t>
                      </a:r>
                      <a:r>
                        <a:rPr lang="en-US" sz="1000" spc="-1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for officers to interact personally with citizen</a:t>
                      </a:r>
                      <a:r>
                        <a:rPr lang="en-US" sz="1000" spc="1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spc="-1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groups</a:t>
                      </a:r>
                    </a:p>
                    <a:p>
                      <a:pPr marL="0" marR="0">
                        <a:spcBef>
                          <a:spcPts val="25"/>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742950" marR="119380" lvl="1" indent="-285750">
                        <a:spcBef>
                          <a:spcPts val="0"/>
                        </a:spcBef>
                        <a:spcAft>
                          <a:spcPts val="0"/>
                        </a:spcAft>
                        <a:buSzPts val="1100"/>
                        <a:buFont typeface="Times New Roman" panose="02020603050405020304" pitchFamily="18" charset="0"/>
                        <a:buAutoNum type="alphaLcParenR"/>
                        <a:tabLst>
                          <a:tab pos="527050" algn="l"/>
                        </a:tabLst>
                      </a:pPr>
                      <a:r>
                        <a:rPr lang="en-US" sz="1000" spc="-1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“Coffee with the Chief/Mayor” monthly social hour or gatherings for faith-based groups and community action groups to interact with the DPD and</a:t>
                      </a:r>
                      <a:r>
                        <a:rPr lang="en-US" sz="1000" spc="-4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spc="-1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Village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spcBef>
                          <a:spcPts val="5"/>
                        </a:spcBef>
                        <a:spcAft>
                          <a:spcPts val="0"/>
                        </a:spcAft>
                      </a:pP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spcBef>
                          <a:spcPts val="1040"/>
                        </a:spcBef>
                        <a:spcAft>
                          <a:spcPts val="0"/>
                        </a:spcAft>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April -</a:t>
                      </a:r>
                      <a:r>
                        <a:rPr lang="en-US" sz="1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2021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23371"/>
                  </a:ext>
                </a:extLst>
              </a:tr>
            </a:tbl>
          </a:graphicData>
        </a:graphic>
      </p:graphicFrame>
    </p:spTree>
    <p:extLst>
      <p:ext uri="{BB962C8B-B14F-4D97-AF65-F5344CB8AC3E}">
        <p14:creationId xmlns:p14="http://schemas.microsoft.com/office/powerpoint/2010/main" val="2751167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9D4E-848B-4981-9C52-6C0AED3D2D1F}"/>
              </a:ext>
            </a:extLst>
          </p:cNvPr>
          <p:cNvSpPr>
            <a:spLocks noGrp="1"/>
          </p:cNvSpPr>
          <p:nvPr>
            <p:ph type="title"/>
          </p:nvPr>
        </p:nvSpPr>
        <p:spPr>
          <a:xfrm>
            <a:off x="809999" y="304575"/>
            <a:ext cx="10571998" cy="1163498"/>
          </a:xfrm>
        </p:spPr>
        <p:txBody>
          <a:bodyPr>
            <a:normAutofit fontScale="90000"/>
          </a:bodyPr>
          <a:lstStyle/>
          <a:p>
            <a:r>
              <a:rPr lang="en-US" sz="4000" dirty="0">
                <a:effectLst/>
                <a:latin typeface="Times New Roman" panose="02020603050405020304" pitchFamily="18" charset="0"/>
                <a:ea typeface="Times New Roman" panose="02020603050405020304" pitchFamily="18" charset="0"/>
              </a:rPr>
              <a:t>     DPD Reform Plan Transparency &amp; Accountability</a:t>
            </a:r>
            <a:endParaRPr lang="en-US" dirty="0"/>
          </a:p>
        </p:txBody>
      </p:sp>
      <p:grpSp>
        <p:nvGrpSpPr>
          <p:cNvPr id="3" name="Group 4">
            <a:extLst>
              <a:ext uri="{FF2B5EF4-FFF2-40B4-BE49-F238E27FC236}">
                <a16:creationId xmlns:a16="http://schemas.microsoft.com/office/drawing/2014/main" id="{19C4F7EA-0515-491F-B327-6B9764724B30}"/>
              </a:ext>
            </a:extLst>
          </p:cNvPr>
          <p:cNvGrpSpPr>
            <a:grpSpLocks noChangeAspect="1"/>
          </p:cNvGrpSpPr>
          <p:nvPr/>
        </p:nvGrpSpPr>
        <p:grpSpPr bwMode="auto">
          <a:xfrm>
            <a:off x="1293813" y="1795463"/>
            <a:ext cx="9620250" cy="4059238"/>
            <a:chOff x="815" y="1131"/>
            <a:chExt cx="6060" cy="2557"/>
          </a:xfrm>
        </p:grpSpPr>
        <p:sp>
          <p:nvSpPr>
            <p:cNvPr id="4" name="AutoShape 3">
              <a:extLst>
                <a:ext uri="{FF2B5EF4-FFF2-40B4-BE49-F238E27FC236}">
                  <a16:creationId xmlns:a16="http://schemas.microsoft.com/office/drawing/2014/main" id="{BDE40617-4E5C-468D-8C13-9DFD4E6975E7}"/>
                </a:ext>
              </a:extLst>
            </p:cNvPr>
            <p:cNvSpPr>
              <a:spLocks noChangeAspect="1" noChangeArrowheads="1" noTextEdit="1"/>
            </p:cNvSpPr>
            <p:nvPr/>
          </p:nvSpPr>
          <p:spPr bwMode="auto">
            <a:xfrm>
              <a:off x="825" y="1131"/>
              <a:ext cx="6050" cy="2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nvGrpSpPr>
            <p:cNvPr id="5" name="Group 205">
              <a:extLst>
                <a:ext uri="{FF2B5EF4-FFF2-40B4-BE49-F238E27FC236}">
                  <a16:creationId xmlns:a16="http://schemas.microsoft.com/office/drawing/2014/main" id="{2872B400-0712-4372-BF17-42AE8612D75E}"/>
                </a:ext>
              </a:extLst>
            </p:cNvPr>
            <p:cNvGrpSpPr>
              <a:grpSpLocks/>
            </p:cNvGrpSpPr>
            <p:nvPr/>
          </p:nvGrpSpPr>
          <p:grpSpPr bwMode="auto">
            <a:xfrm>
              <a:off x="942" y="1131"/>
              <a:ext cx="5931" cy="1707"/>
              <a:chOff x="942" y="1131"/>
              <a:chExt cx="5931" cy="1707"/>
            </a:xfrm>
          </p:grpSpPr>
          <p:sp>
            <p:nvSpPr>
              <p:cNvPr id="182" name="Rectangle 5">
                <a:extLst>
                  <a:ext uri="{FF2B5EF4-FFF2-40B4-BE49-F238E27FC236}">
                    <a16:creationId xmlns:a16="http://schemas.microsoft.com/office/drawing/2014/main" id="{CC50C622-2E7D-492C-9244-6F92E8D96625}"/>
                  </a:ext>
                </a:extLst>
              </p:cNvPr>
              <p:cNvSpPr>
                <a:spLocks noChangeArrowheads="1"/>
              </p:cNvSpPr>
              <p:nvPr/>
            </p:nvSpPr>
            <p:spPr bwMode="auto">
              <a:xfrm>
                <a:off x="946" y="1134"/>
                <a:ext cx="791" cy="175"/>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6">
                <a:extLst>
                  <a:ext uri="{FF2B5EF4-FFF2-40B4-BE49-F238E27FC236}">
                    <a16:creationId xmlns:a16="http://schemas.microsoft.com/office/drawing/2014/main" id="{9147A8E6-1D60-4DF3-9A7E-71C5E38C347A}"/>
                  </a:ext>
                </a:extLst>
              </p:cNvPr>
              <p:cNvSpPr>
                <a:spLocks noChangeArrowheads="1"/>
              </p:cNvSpPr>
              <p:nvPr/>
            </p:nvSpPr>
            <p:spPr bwMode="auto">
              <a:xfrm>
                <a:off x="946" y="1134"/>
                <a:ext cx="791" cy="129"/>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Rectangle 7">
                <a:extLst>
                  <a:ext uri="{FF2B5EF4-FFF2-40B4-BE49-F238E27FC236}">
                    <a16:creationId xmlns:a16="http://schemas.microsoft.com/office/drawing/2014/main" id="{9E958119-64B3-45B6-AECB-E17EC5A06867}"/>
                  </a:ext>
                </a:extLst>
              </p:cNvPr>
              <p:cNvSpPr>
                <a:spLocks noChangeArrowheads="1"/>
              </p:cNvSpPr>
              <p:nvPr/>
            </p:nvSpPr>
            <p:spPr bwMode="auto">
              <a:xfrm>
                <a:off x="993" y="1177"/>
                <a:ext cx="4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Category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Rectangle 8">
                <a:extLst>
                  <a:ext uri="{FF2B5EF4-FFF2-40B4-BE49-F238E27FC236}">
                    <a16:creationId xmlns:a16="http://schemas.microsoft.com/office/drawing/2014/main" id="{BDB91A2A-37EF-42B3-A8EE-0E6F23406A2C}"/>
                  </a:ext>
                </a:extLst>
              </p:cNvPr>
              <p:cNvSpPr>
                <a:spLocks noChangeArrowheads="1"/>
              </p:cNvSpPr>
              <p:nvPr/>
            </p:nvSpPr>
            <p:spPr bwMode="auto">
              <a:xfrm>
                <a:off x="1410" y="1177"/>
                <a:ext cx="7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Rectangle 9">
                <a:extLst>
                  <a:ext uri="{FF2B5EF4-FFF2-40B4-BE49-F238E27FC236}">
                    <a16:creationId xmlns:a16="http://schemas.microsoft.com/office/drawing/2014/main" id="{F7DAA899-4804-4162-BDB5-788D6F538A2D}"/>
                  </a:ext>
                </a:extLst>
              </p:cNvPr>
              <p:cNvSpPr>
                <a:spLocks noChangeArrowheads="1"/>
              </p:cNvSpPr>
              <p:nvPr/>
            </p:nvSpPr>
            <p:spPr bwMode="auto">
              <a:xfrm>
                <a:off x="1741" y="1134"/>
                <a:ext cx="985" cy="175"/>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Rectangle 10">
                <a:extLst>
                  <a:ext uri="{FF2B5EF4-FFF2-40B4-BE49-F238E27FC236}">
                    <a16:creationId xmlns:a16="http://schemas.microsoft.com/office/drawing/2014/main" id="{3A744917-51CC-4718-BFCB-5C4183B58911}"/>
                  </a:ext>
                </a:extLst>
              </p:cNvPr>
              <p:cNvSpPr>
                <a:spLocks noChangeArrowheads="1"/>
              </p:cNvSpPr>
              <p:nvPr/>
            </p:nvSpPr>
            <p:spPr bwMode="auto">
              <a:xfrm>
                <a:off x="1741" y="1134"/>
                <a:ext cx="985" cy="129"/>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11">
                <a:extLst>
                  <a:ext uri="{FF2B5EF4-FFF2-40B4-BE49-F238E27FC236}">
                    <a16:creationId xmlns:a16="http://schemas.microsoft.com/office/drawing/2014/main" id="{CFBCB805-FFFF-41DF-8D81-1910C05409F4}"/>
                  </a:ext>
                </a:extLst>
              </p:cNvPr>
              <p:cNvSpPr>
                <a:spLocks noChangeArrowheads="1"/>
              </p:cNvSpPr>
              <p:nvPr/>
            </p:nvSpPr>
            <p:spPr bwMode="auto">
              <a:xfrm>
                <a:off x="1787" y="1177"/>
                <a:ext cx="671"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Reform Item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Rectangle 12">
                <a:extLst>
                  <a:ext uri="{FF2B5EF4-FFF2-40B4-BE49-F238E27FC236}">
                    <a16:creationId xmlns:a16="http://schemas.microsoft.com/office/drawing/2014/main" id="{1CFE17FB-2142-492D-B7D9-5E65E5AD2D9C}"/>
                  </a:ext>
                </a:extLst>
              </p:cNvPr>
              <p:cNvSpPr>
                <a:spLocks noChangeArrowheads="1"/>
              </p:cNvSpPr>
              <p:nvPr/>
            </p:nvSpPr>
            <p:spPr bwMode="auto">
              <a:xfrm>
                <a:off x="2372" y="1177"/>
                <a:ext cx="7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Rectangle 13">
                <a:extLst>
                  <a:ext uri="{FF2B5EF4-FFF2-40B4-BE49-F238E27FC236}">
                    <a16:creationId xmlns:a16="http://schemas.microsoft.com/office/drawing/2014/main" id="{364F4431-7A60-4933-ADA8-6D880536FF5E}"/>
                  </a:ext>
                </a:extLst>
              </p:cNvPr>
              <p:cNvSpPr>
                <a:spLocks noChangeArrowheads="1"/>
              </p:cNvSpPr>
              <p:nvPr/>
            </p:nvSpPr>
            <p:spPr bwMode="auto">
              <a:xfrm>
                <a:off x="2730" y="1134"/>
                <a:ext cx="1586" cy="175"/>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Rectangle 14">
                <a:extLst>
                  <a:ext uri="{FF2B5EF4-FFF2-40B4-BE49-F238E27FC236}">
                    <a16:creationId xmlns:a16="http://schemas.microsoft.com/office/drawing/2014/main" id="{FCDB068A-155A-42EF-8FC1-C093C3F2486D}"/>
                  </a:ext>
                </a:extLst>
              </p:cNvPr>
              <p:cNvSpPr>
                <a:spLocks noChangeArrowheads="1"/>
              </p:cNvSpPr>
              <p:nvPr/>
            </p:nvSpPr>
            <p:spPr bwMode="auto">
              <a:xfrm>
                <a:off x="2730" y="1134"/>
                <a:ext cx="1586" cy="129"/>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15">
                <a:extLst>
                  <a:ext uri="{FF2B5EF4-FFF2-40B4-BE49-F238E27FC236}">
                    <a16:creationId xmlns:a16="http://schemas.microsoft.com/office/drawing/2014/main" id="{73987D79-4B6E-4F32-98A2-AF1C79C0D303}"/>
                  </a:ext>
                </a:extLst>
              </p:cNvPr>
              <p:cNvSpPr>
                <a:spLocks noChangeArrowheads="1"/>
              </p:cNvSpPr>
              <p:nvPr/>
            </p:nvSpPr>
            <p:spPr bwMode="auto">
              <a:xfrm>
                <a:off x="2778" y="1177"/>
                <a:ext cx="60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Description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Rectangle 16">
                <a:extLst>
                  <a:ext uri="{FF2B5EF4-FFF2-40B4-BE49-F238E27FC236}">
                    <a16:creationId xmlns:a16="http://schemas.microsoft.com/office/drawing/2014/main" id="{46A8B972-AB53-4229-8B6C-67CD11768FF6}"/>
                  </a:ext>
                </a:extLst>
              </p:cNvPr>
              <p:cNvSpPr>
                <a:spLocks noChangeArrowheads="1"/>
              </p:cNvSpPr>
              <p:nvPr/>
            </p:nvSpPr>
            <p:spPr bwMode="auto">
              <a:xfrm>
                <a:off x="3300" y="1177"/>
                <a:ext cx="7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Rectangle 17">
                <a:extLst>
                  <a:ext uri="{FF2B5EF4-FFF2-40B4-BE49-F238E27FC236}">
                    <a16:creationId xmlns:a16="http://schemas.microsoft.com/office/drawing/2014/main" id="{CFA880A5-919F-445B-AE48-FD7047B2947D}"/>
                  </a:ext>
                </a:extLst>
              </p:cNvPr>
              <p:cNvSpPr>
                <a:spLocks noChangeArrowheads="1"/>
              </p:cNvSpPr>
              <p:nvPr/>
            </p:nvSpPr>
            <p:spPr bwMode="auto">
              <a:xfrm>
                <a:off x="4321" y="1134"/>
                <a:ext cx="1863" cy="175"/>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18">
                <a:extLst>
                  <a:ext uri="{FF2B5EF4-FFF2-40B4-BE49-F238E27FC236}">
                    <a16:creationId xmlns:a16="http://schemas.microsoft.com/office/drawing/2014/main" id="{724D8140-2A68-450E-995F-9450F7E96F84}"/>
                  </a:ext>
                </a:extLst>
              </p:cNvPr>
              <p:cNvSpPr>
                <a:spLocks noChangeArrowheads="1"/>
              </p:cNvSpPr>
              <p:nvPr/>
            </p:nvSpPr>
            <p:spPr bwMode="auto">
              <a:xfrm>
                <a:off x="4321" y="1134"/>
                <a:ext cx="1863" cy="129"/>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Rectangle 19">
                <a:extLst>
                  <a:ext uri="{FF2B5EF4-FFF2-40B4-BE49-F238E27FC236}">
                    <a16:creationId xmlns:a16="http://schemas.microsoft.com/office/drawing/2014/main" id="{34400C2E-8692-4A13-A3EC-1E56496A5A24}"/>
                  </a:ext>
                </a:extLst>
              </p:cNvPr>
              <p:cNvSpPr>
                <a:spLocks noChangeArrowheads="1"/>
              </p:cNvSpPr>
              <p:nvPr/>
            </p:nvSpPr>
            <p:spPr bwMode="auto">
              <a:xfrm>
                <a:off x="4369" y="1177"/>
                <a:ext cx="763"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Reform Action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20">
                <a:extLst>
                  <a:ext uri="{FF2B5EF4-FFF2-40B4-BE49-F238E27FC236}">
                    <a16:creationId xmlns:a16="http://schemas.microsoft.com/office/drawing/2014/main" id="{B4F09D38-3898-416E-92BB-8C6EFAD6B75D}"/>
                  </a:ext>
                </a:extLst>
              </p:cNvPr>
              <p:cNvSpPr>
                <a:spLocks noChangeArrowheads="1"/>
              </p:cNvSpPr>
              <p:nvPr/>
            </p:nvSpPr>
            <p:spPr bwMode="auto">
              <a:xfrm>
                <a:off x="5042" y="1177"/>
                <a:ext cx="7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Rectangle 21">
                <a:extLst>
                  <a:ext uri="{FF2B5EF4-FFF2-40B4-BE49-F238E27FC236}">
                    <a16:creationId xmlns:a16="http://schemas.microsoft.com/office/drawing/2014/main" id="{1224FB56-1FFC-42C6-8D27-8DA2F42B7AEA}"/>
                  </a:ext>
                </a:extLst>
              </p:cNvPr>
              <p:cNvSpPr>
                <a:spLocks noChangeArrowheads="1"/>
              </p:cNvSpPr>
              <p:nvPr/>
            </p:nvSpPr>
            <p:spPr bwMode="auto">
              <a:xfrm>
                <a:off x="6188" y="1134"/>
                <a:ext cx="631" cy="175"/>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Rectangle 22">
                <a:extLst>
                  <a:ext uri="{FF2B5EF4-FFF2-40B4-BE49-F238E27FC236}">
                    <a16:creationId xmlns:a16="http://schemas.microsoft.com/office/drawing/2014/main" id="{55553F44-5F74-472A-9851-BE3A97E6FE4C}"/>
                  </a:ext>
                </a:extLst>
              </p:cNvPr>
              <p:cNvSpPr>
                <a:spLocks noChangeArrowheads="1"/>
              </p:cNvSpPr>
              <p:nvPr/>
            </p:nvSpPr>
            <p:spPr bwMode="auto">
              <a:xfrm>
                <a:off x="6188" y="1134"/>
                <a:ext cx="631" cy="88"/>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Rectangle 23">
                <a:extLst>
                  <a:ext uri="{FF2B5EF4-FFF2-40B4-BE49-F238E27FC236}">
                    <a16:creationId xmlns:a16="http://schemas.microsoft.com/office/drawing/2014/main" id="{2F161E61-BBD9-4F8F-A4D0-995A201036D1}"/>
                  </a:ext>
                </a:extLst>
              </p:cNvPr>
              <p:cNvSpPr>
                <a:spLocks noChangeArrowheads="1"/>
              </p:cNvSpPr>
              <p:nvPr/>
            </p:nvSpPr>
            <p:spPr bwMode="auto">
              <a:xfrm>
                <a:off x="6235" y="1136"/>
                <a:ext cx="63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Completion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Rectangle 24">
                <a:extLst>
                  <a:ext uri="{FF2B5EF4-FFF2-40B4-BE49-F238E27FC236}">
                    <a16:creationId xmlns:a16="http://schemas.microsoft.com/office/drawing/2014/main" id="{216B835C-139C-4104-9F11-393CA5B32C5E}"/>
                  </a:ext>
                </a:extLst>
              </p:cNvPr>
              <p:cNvSpPr>
                <a:spLocks noChangeArrowheads="1"/>
              </p:cNvSpPr>
              <p:nvPr/>
            </p:nvSpPr>
            <p:spPr bwMode="auto">
              <a:xfrm>
                <a:off x="6188" y="1222"/>
                <a:ext cx="631" cy="86"/>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Rectangle 25">
                <a:extLst>
                  <a:ext uri="{FF2B5EF4-FFF2-40B4-BE49-F238E27FC236}">
                    <a16:creationId xmlns:a16="http://schemas.microsoft.com/office/drawing/2014/main" id="{BCF4B965-026A-4F5A-9ADB-D16FCF3AACC3}"/>
                  </a:ext>
                </a:extLst>
              </p:cNvPr>
              <p:cNvSpPr>
                <a:spLocks noChangeArrowheads="1"/>
              </p:cNvSpPr>
              <p:nvPr/>
            </p:nvSpPr>
            <p:spPr bwMode="auto">
              <a:xfrm>
                <a:off x="6235" y="1221"/>
                <a:ext cx="47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Timeline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Rectangle 26">
                <a:extLst>
                  <a:ext uri="{FF2B5EF4-FFF2-40B4-BE49-F238E27FC236}">
                    <a16:creationId xmlns:a16="http://schemas.microsoft.com/office/drawing/2014/main" id="{240AD399-3435-4491-A730-918C7E56362A}"/>
                  </a:ext>
                </a:extLst>
              </p:cNvPr>
              <p:cNvSpPr>
                <a:spLocks noChangeArrowheads="1"/>
              </p:cNvSpPr>
              <p:nvPr/>
            </p:nvSpPr>
            <p:spPr bwMode="auto">
              <a:xfrm>
                <a:off x="6635" y="1221"/>
                <a:ext cx="7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Rectangle 27">
                <a:extLst>
                  <a:ext uri="{FF2B5EF4-FFF2-40B4-BE49-F238E27FC236}">
                    <a16:creationId xmlns:a16="http://schemas.microsoft.com/office/drawing/2014/main" id="{3B630DF1-78D0-4B71-B08D-8664CA020D5F}"/>
                  </a:ext>
                </a:extLst>
              </p:cNvPr>
              <p:cNvSpPr>
                <a:spLocks noChangeArrowheads="1"/>
              </p:cNvSpPr>
              <p:nvPr/>
            </p:nvSpPr>
            <p:spPr bwMode="auto">
              <a:xfrm>
                <a:off x="942" y="113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Rectangle 28">
                <a:extLst>
                  <a:ext uri="{FF2B5EF4-FFF2-40B4-BE49-F238E27FC236}">
                    <a16:creationId xmlns:a16="http://schemas.microsoft.com/office/drawing/2014/main" id="{408F14F8-7ABC-4728-9AFA-3FE2D6E5E5FC}"/>
                  </a:ext>
                </a:extLst>
              </p:cNvPr>
              <p:cNvSpPr>
                <a:spLocks noChangeArrowheads="1"/>
              </p:cNvSpPr>
              <p:nvPr/>
            </p:nvSpPr>
            <p:spPr bwMode="auto">
              <a:xfrm>
                <a:off x="942" y="113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Rectangle 29">
                <a:extLst>
                  <a:ext uri="{FF2B5EF4-FFF2-40B4-BE49-F238E27FC236}">
                    <a16:creationId xmlns:a16="http://schemas.microsoft.com/office/drawing/2014/main" id="{926B0808-879B-43C2-909B-6950024E589C}"/>
                  </a:ext>
                </a:extLst>
              </p:cNvPr>
              <p:cNvSpPr>
                <a:spLocks noChangeArrowheads="1"/>
              </p:cNvSpPr>
              <p:nvPr/>
            </p:nvSpPr>
            <p:spPr bwMode="auto">
              <a:xfrm>
                <a:off x="946" y="1131"/>
                <a:ext cx="79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Rectangle 30">
                <a:extLst>
                  <a:ext uri="{FF2B5EF4-FFF2-40B4-BE49-F238E27FC236}">
                    <a16:creationId xmlns:a16="http://schemas.microsoft.com/office/drawing/2014/main" id="{D7022AAE-CB94-47FB-8367-2F7985CEFE07}"/>
                  </a:ext>
                </a:extLst>
              </p:cNvPr>
              <p:cNvSpPr>
                <a:spLocks noChangeArrowheads="1"/>
              </p:cNvSpPr>
              <p:nvPr/>
            </p:nvSpPr>
            <p:spPr bwMode="auto">
              <a:xfrm>
                <a:off x="1737" y="113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Rectangle 31">
                <a:extLst>
                  <a:ext uri="{FF2B5EF4-FFF2-40B4-BE49-F238E27FC236}">
                    <a16:creationId xmlns:a16="http://schemas.microsoft.com/office/drawing/2014/main" id="{87014BE1-3382-4CE6-8F1B-51D06E73121D}"/>
                  </a:ext>
                </a:extLst>
              </p:cNvPr>
              <p:cNvSpPr>
                <a:spLocks noChangeArrowheads="1"/>
              </p:cNvSpPr>
              <p:nvPr/>
            </p:nvSpPr>
            <p:spPr bwMode="auto">
              <a:xfrm>
                <a:off x="1741" y="1131"/>
                <a:ext cx="98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Rectangle 32">
                <a:extLst>
                  <a:ext uri="{FF2B5EF4-FFF2-40B4-BE49-F238E27FC236}">
                    <a16:creationId xmlns:a16="http://schemas.microsoft.com/office/drawing/2014/main" id="{0EC63ACE-3D1D-4D6E-AF7E-709A0AA46205}"/>
                  </a:ext>
                </a:extLst>
              </p:cNvPr>
              <p:cNvSpPr>
                <a:spLocks noChangeArrowheads="1"/>
              </p:cNvSpPr>
              <p:nvPr/>
            </p:nvSpPr>
            <p:spPr bwMode="auto">
              <a:xfrm>
                <a:off x="2726" y="113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Rectangle 33">
                <a:extLst>
                  <a:ext uri="{FF2B5EF4-FFF2-40B4-BE49-F238E27FC236}">
                    <a16:creationId xmlns:a16="http://schemas.microsoft.com/office/drawing/2014/main" id="{8F451686-31B8-42A5-A9A2-59CA3158C672}"/>
                  </a:ext>
                </a:extLst>
              </p:cNvPr>
              <p:cNvSpPr>
                <a:spLocks noChangeArrowheads="1"/>
              </p:cNvSpPr>
              <p:nvPr/>
            </p:nvSpPr>
            <p:spPr bwMode="auto">
              <a:xfrm>
                <a:off x="2730" y="1131"/>
                <a:ext cx="158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Rectangle 34">
                <a:extLst>
                  <a:ext uri="{FF2B5EF4-FFF2-40B4-BE49-F238E27FC236}">
                    <a16:creationId xmlns:a16="http://schemas.microsoft.com/office/drawing/2014/main" id="{B81CF9F0-D7B9-4654-BA98-9B10099DDF00}"/>
                  </a:ext>
                </a:extLst>
              </p:cNvPr>
              <p:cNvSpPr>
                <a:spLocks noChangeArrowheads="1"/>
              </p:cNvSpPr>
              <p:nvPr/>
            </p:nvSpPr>
            <p:spPr bwMode="auto">
              <a:xfrm>
                <a:off x="4316" y="113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Rectangle 35">
                <a:extLst>
                  <a:ext uri="{FF2B5EF4-FFF2-40B4-BE49-F238E27FC236}">
                    <a16:creationId xmlns:a16="http://schemas.microsoft.com/office/drawing/2014/main" id="{2217239A-DFCF-4454-A5D3-DFF5B1970C5A}"/>
                  </a:ext>
                </a:extLst>
              </p:cNvPr>
              <p:cNvSpPr>
                <a:spLocks noChangeArrowheads="1"/>
              </p:cNvSpPr>
              <p:nvPr/>
            </p:nvSpPr>
            <p:spPr bwMode="auto">
              <a:xfrm>
                <a:off x="4320" y="1131"/>
                <a:ext cx="18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Rectangle 36">
                <a:extLst>
                  <a:ext uri="{FF2B5EF4-FFF2-40B4-BE49-F238E27FC236}">
                    <a16:creationId xmlns:a16="http://schemas.microsoft.com/office/drawing/2014/main" id="{15ECB6CA-1444-4FBF-9562-3E7B308025D7}"/>
                  </a:ext>
                </a:extLst>
              </p:cNvPr>
              <p:cNvSpPr>
                <a:spLocks noChangeArrowheads="1"/>
              </p:cNvSpPr>
              <p:nvPr/>
            </p:nvSpPr>
            <p:spPr bwMode="auto">
              <a:xfrm>
                <a:off x="6183" y="113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Rectangle 37">
                <a:extLst>
                  <a:ext uri="{FF2B5EF4-FFF2-40B4-BE49-F238E27FC236}">
                    <a16:creationId xmlns:a16="http://schemas.microsoft.com/office/drawing/2014/main" id="{B9D343EC-0947-4466-B2B1-E1E121C98C07}"/>
                  </a:ext>
                </a:extLst>
              </p:cNvPr>
              <p:cNvSpPr>
                <a:spLocks noChangeArrowheads="1"/>
              </p:cNvSpPr>
              <p:nvPr/>
            </p:nvSpPr>
            <p:spPr bwMode="auto">
              <a:xfrm>
                <a:off x="6187" y="1131"/>
                <a:ext cx="63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Rectangle 38">
                <a:extLst>
                  <a:ext uri="{FF2B5EF4-FFF2-40B4-BE49-F238E27FC236}">
                    <a16:creationId xmlns:a16="http://schemas.microsoft.com/office/drawing/2014/main" id="{A7395366-3B17-4EAD-AA62-5521BE675964}"/>
                  </a:ext>
                </a:extLst>
              </p:cNvPr>
              <p:cNvSpPr>
                <a:spLocks noChangeArrowheads="1"/>
              </p:cNvSpPr>
              <p:nvPr/>
            </p:nvSpPr>
            <p:spPr bwMode="auto">
              <a:xfrm>
                <a:off x="6818" y="113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Rectangle 39">
                <a:extLst>
                  <a:ext uri="{FF2B5EF4-FFF2-40B4-BE49-F238E27FC236}">
                    <a16:creationId xmlns:a16="http://schemas.microsoft.com/office/drawing/2014/main" id="{B6648245-FD29-4041-9CC8-CB495FB3C5DE}"/>
                  </a:ext>
                </a:extLst>
              </p:cNvPr>
              <p:cNvSpPr>
                <a:spLocks noChangeArrowheads="1"/>
              </p:cNvSpPr>
              <p:nvPr/>
            </p:nvSpPr>
            <p:spPr bwMode="auto">
              <a:xfrm>
                <a:off x="6818" y="1131"/>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Rectangle 40">
                <a:extLst>
                  <a:ext uri="{FF2B5EF4-FFF2-40B4-BE49-F238E27FC236}">
                    <a16:creationId xmlns:a16="http://schemas.microsoft.com/office/drawing/2014/main" id="{78605A7D-90B9-4BE6-BC18-1E3A7C4976C5}"/>
                  </a:ext>
                </a:extLst>
              </p:cNvPr>
              <p:cNvSpPr>
                <a:spLocks noChangeArrowheads="1"/>
              </p:cNvSpPr>
              <p:nvPr/>
            </p:nvSpPr>
            <p:spPr bwMode="auto">
              <a:xfrm>
                <a:off x="942" y="1134"/>
                <a:ext cx="4" cy="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Rectangle 41">
                <a:extLst>
                  <a:ext uri="{FF2B5EF4-FFF2-40B4-BE49-F238E27FC236}">
                    <a16:creationId xmlns:a16="http://schemas.microsoft.com/office/drawing/2014/main" id="{7C3F8DC4-FF93-47CB-B208-F7EAFA005632}"/>
                  </a:ext>
                </a:extLst>
              </p:cNvPr>
              <p:cNvSpPr>
                <a:spLocks noChangeArrowheads="1"/>
              </p:cNvSpPr>
              <p:nvPr/>
            </p:nvSpPr>
            <p:spPr bwMode="auto">
              <a:xfrm>
                <a:off x="1737" y="1134"/>
                <a:ext cx="4" cy="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Rectangle 42">
                <a:extLst>
                  <a:ext uri="{FF2B5EF4-FFF2-40B4-BE49-F238E27FC236}">
                    <a16:creationId xmlns:a16="http://schemas.microsoft.com/office/drawing/2014/main" id="{88449E92-BDF9-4F7B-B15D-30300CB31A3E}"/>
                  </a:ext>
                </a:extLst>
              </p:cNvPr>
              <p:cNvSpPr>
                <a:spLocks noChangeArrowheads="1"/>
              </p:cNvSpPr>
              <p:nvPr/>
            </p:nvSpPr>
            <p:spPr bwMode="auto">
              <a:xfrm>
                <a:off x="2726" y="1134"/>
                <a:ext cx="4" cy="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Rectangle 43">
                <a:extLst>
                  <a:ext uri="{FF2B5EF4-FFF2-40B4-BE49-F238E27FC236}">
                    <a16:creationId xmlns:a16="http://schemas.microsoft.com/office/drawing/2014/main" id="{89C91CF4-BD4D-46BE-A28C-30D073ADDD06}"/>
                  </a:ext>
                </a:extLst>
              </p:cNvPr>
              <p:cNvSpPr>
                <a:spLocks noChangeArrowheads="1"/>
              </p:cNvSpPr>
              <p:nvPr/>
            </p:nvSpPr>
            <p:spPr bwMode="auto">
              <a:xfrm>
                <a:off x="4316" y="1134"/>
                <a:ext cx="4" cy="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Rectangle 44">
                <a:extLst>
                  <a:ext uri="{FF2B5EF4-FFF2-40B4-BE49-F238E27FC236}">
                    <a16:creationId xmlns:a16="http://schemas.microsoft.com/office/drawing/2014/main" id="{270F786B-D965-4AD2-9F3D-CDD5A0FDE14F}"/>
                  </a:ext>
                </a:extLst>
              </p:cNvPr>
              <p:cNvSpPr>
                <a:spLocks noChangeArrowheads="1"/>
              </p:cNvSpPr>
              <p:nvPr/>
            </p:nvSpPr>
            <p:spPr bwMode="auto">
              <a:xfrm>
                <a:off x="6183" y="1134"/>
                <a:ext cx="4" cy="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Rectangle 45">
                <a:extLst>
                  <a:ext uri="{FF2B5EF4-FFF2-40B4-BE49-F238E27FC236}">
                    <a16:creationId xmlns:a16="http://schemas.microsoft.com/office/drawing/2014/main" id="{67916DE5-2591-45BC-8693-9505B94188C9}"/>
                  </a:ext>
                </a:extLst>
              </p:cNvPr>
              <p:cNvSpPr>
                <a:spLocks noChangeArrowheads="1"/>
              </p:cNvSpPr>
              <p:nvPr/>
            </p:nvSpPr>
            <p:spPr bwMode="auto">
              <a:xfrm>
                <a:off x="6818" y="1134"/>
                <a:ext cx="4" cy="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Rectangle 46">
                <a:extLst>
                  <a:ext uri="{FF2B5EF4-FFF2-40B4-BE49-F238E27FC236}">
                    <a16:creationId xmlns:a16="http://schemas.microsoft.com/office/drawing/2014/main" id="{F68671CF-053A-4962-9BB2-E701EF5CB08A}"/>
                  </a:ext>
                </a:extLst>
              </p:cNvPr>
              <p:cNvSpPr>
                <a:spLocks noChangeArrowheads="1"/>
              </p:cNvSpPr>
              <p:nvPr/>
            </p:nvSpPr>
            <p:spPr bwMode="auto">
              <a:xfrm>
                <a:off x="993" y="1313"/>
                <a:ext cx="5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effectLst/>
                    <a:latin typeface="Times New Roman" panose="02020603050405020304" pitchFamily="18" charset="0"/>
                  </a:rPr>
                  <a:t>Transparency &amp; </a:t>
                </a:r>
                <a:endParaRPr kumimoji="0" lang="en-US" altLang="en-US" sz="1800" b="0" i="0" u="none" strike="noStrike" cap="none" normalizeH="0" baseline="0" dirty="0">
                  <a:ln>
                    <a:noFill/>
                  </a:ln>
                  <a:effectLst/>
                  <a:latin typeface="Arial" panose="020B0604020202020204" pitchFamily="34" charset="0"/>
                </a:endParaRPr>
              </a:p>
            </p:txBody>
          </p:sp>
          <p:sp>
            <p:nvSpPr>
              <p:cNvPr id="224" name="Rectangle 47">
                <a:extLst>
                  <a:ext uri="{FF2B5EF4-FFF2-40B4-BE49-F238E27FC236}">
                    <a16:creationId xmlns:a16="http://schemas.microsoft.com/office/drawing/2014/main" id="{C2BD63F7-9C28-4E6A-863A-B0C68E477DE7}"/>
                  </a:ext>
                </a:extLst>
              </p:cNvPr>
              <p:cNvSpPr>
                <a:spLocks noChangeArrowheads="1"/>
              </p:cNvSpPr>
              <p:nvPr/>
            </p:nvSpPr>
            <p:spPr bwMode="auto">
              <a:xfrm>
                <a:off x="993" y="1393"/>
                <a:ext cx="45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effectLst/>
                    <a:latin typeface="Times New Roman" panose="02020603050405020304" pitchFamily="18" charset="0"/>
                  </a:rPr>
                  <a:t>Accountability</a:t>
                </a:r>
                <a:endParaRPr kumimoji="0" lang="en-US" altLang="en-US" sz="1800" b="0" i="0" u="none" strike="noStrike" cap="none" normalizeH="0" baseline="0" dirty="0">
                  <a:ln>
                    <a:noFill/>
                  </a:ln>
                  <a:effectLst/>
                  <a:latin typeface="Arial" panose="020B0604020202020204" pitchFamily="34" charset="0"/>
                </a:endParaRPr>
              </a:p>
            </p:txBody>
          </p:sp>
          <p:sp>
            <p:nvSpPr>
              <p:cNvPr id="225" name="Rectangle 48">
                <a:extLst>
                  <a:ext uri="{FF2B5EF4-FFF2-40B4-BE49-F238E27FC236}">
                    <a16:creationId xmlns:a16="http://schemas.microsoft.com/office/drawing/2014/main" id="{E511D155-C040-4F3B-A195-7884A0AC4CC5}"/>
                  </a:ext>
                </a:extLst>
              </p:cNvPr>
              <p:cNvSpPr>
                <a:spLocks noChangeArrowheads="1"/>
              </p:cNvSpPr>
              <p:nvPr/>
            </p:nvSpPr>
            <p:spPr bwMode="auto">
              <a:xfrm>
                <a:off x="1603" y="1393"/>
                <a:ext cx="69"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Rectangle 49">
                <a:extLst>
                  <a:ext uri="{FF2B5EF4-FFF2-40B4-BE49-F238E27FC236}">
                    <a16:creationId xmlns:a16="http://schemas.microsoft.com/office/drawing/2014/main" id="{DA4A4129-6998-4020-B878-525177E42D7B}"/>
                  </a:ext>
                </a:extLst>
              </p:cNvPr>
              <p:cNvSpPr>
                <a:spLocks noChangeArrowheads="1"/>
              </p:cNvSpPr>
              <p:nvPr/>
            </p:nvSpPr>
            <p:spPr bwMode="auto">
              <a:xfrm>
                <a:off x="1787" y="1314"/>
                <a:ext cx="17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Rectangle 50">
                <a:extLst>
                  <a:ext uri="{FF2B5EF4-FFF2-40B4-BE49-F238E27FC236}">
                    <a16:creationId xmlns:a16="http://schemas.microsoft.com/office/drawing/2014/main" id="{04486704-9CA3-450B-811B-4759B1AD1C00}"/>
                  </a:ext>
                </a:extLst>
              </p:cNvPr>
              <p:cNvSpPr>
                <a:spLocks noChangeArrowheads="1"/>
              </p:cNvSpPr>
              <p:nvPr/>
            </p:nvSpPr>
            <p:spPr bwMode="auto">
              <a:xfrm>
                <a:off x="1916" y="1314"/>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Rectangle 51">
                <a:extLst>
                  <a:ext uri="{FF2B5EF4-FFF2-40B4-BE49-F238E27FC236}">
                    <a16:creationId xmlns:a16="http://schemas.microsoft.com/office/drawing/2014/main" id="{B76C1D16-F157-4E9A-ACA6-03A89C7509D0}"/>
                  </a:ext>
                </a:extLst>
              </p:cNvPr>
              <p:cNvSpPr>
                <a:spLocks noChangeArrowheads="1"/>
              </p:cNvSpPr>
              <p:nvPr/>
            </p:nvSpPr>
            <p:spPr bwMode="auto">
              <a:xfrm>
                <a:off x="1948" y="1314"/>
                <a:ext cx="9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Rectangle 52">
                <a:extLst>
                  <a:ext uri="{FF2B5EF4-FFF2-40B4-BE49-F238E27FC236}">
                    <a16:creationId xmlns:a16="http://schemas.microsoft.com/office/drawing/2014/main" id="{4A12C2D1-52CD-4C45-8E25-16FA5087F3B9}"/>
                  </a:ext>
                </a:extLst>
              </p:cNvPr>
              <p:cNvSpPr>
                <a:spLocks noChangeArrowheads="1"/>
              </p:cNvSpPr>
              <p:nvPr/>
            </p:nvSpPr>
            <p:spPr bwMode="auto">
              <a:xfrm>
                <a:off x="1996" y="1314"/>
                <a:ext cx="42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Reduce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Rectangle 53">
                <a:extLst>
                  <a:ext uri="{FF2B5EF4-FFF2-40B4-BE49-F238E27FC236}">
                    <a16:creationId xmlns:a16="http://schemas.microsoft.com/office/drawing/2014/main" id="{3AD3F44A-9007-4C2F-95DB-D4835710C6A1}"/>
                  </a:ext>
                </a:extLst>
              </p:cNvPr>
              <p:cNvSpPr>
                <a:spLocks noChangeArrowheads="1"/>
              </p:cNvSpPr>
              <p:nvPr/>
            </p:nvSpPr>
            <p:spPr bwMode="auto">
              <a:xfrm>
                <a:off x="1787" y="1393"/>
                <a:ext cx="95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Personnel Complaints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Rectangle 54">
                <a:extLst>
                  <a:ext uri="{FF2B5EF4-FFF2-40B4-BE49-F238E27FC236}">
                    <a16:creationId xmlns:a16="http://schemas.microsoft.com/office/drawing/2014/main" id="{5E3844E4-679F-4BDD-9177-A22F352751FC}"/>
                  </a:ext>
                </a:extLst>
              </p:cNvPr>
              <p:cNvSpPr>
                <a:spLocks noChangeArrowheads="1"/>
              </p:cNvSpPr>
              <p:nvPr/>
            </p:nvSpPr>
            <p:spPr bwMode="auto">
              <a:xfrm>
                <a:off x="1787" y="1473"/>
                <a:ext cx="85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&amp; Adopt Reporting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Rectangle 55">
                <a:extLst>
                  <a:ext uri="{FF2B5EF4-FFF2-40B4-BE49-F238E27FC236}">
                    <a16:creationId xmlns:a16="http://schemas.microsoft.com/office/drawing/2014/main" id="{CA6286AF-0F9E-42A8-86D2-246748221C45}"/>
                  </a:ext>
                </a:extLst>
              </p:cNvPr>
              <p:cNvSpPr>
                <a:spLocks noChangeArrowheads="1"/>
              </p:cNvSpPr>
              <p:nvPr/>
            </p:nvSpPr>
            <p:spPr bwMode="auto">
              <a:xfrm>
                <a:off x="1787" y="1552"/>
                <a:ext cx="35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Method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Rectangle 56">
                <a:extLst>
                  <a:ext uri="{FF2B5EF4-FFF2-40B4-BE49-F238E27FC236}">
                    <a16:creationId xmlns:a16="http://schemas.microsoft.com/office/drawing/2014/main" id="{17757B2D-807D-40DA-ACA8-944B19321921}"/>
                  </a:ext>
                </a:extLst>
              </p:cNvPr>
              <p:cNvSpPr>
                <a:spLocks noChangeArrowheads="1"/>
              </p:cNvSpPr>
              <p:nvPr/>
            </p:nvSpPr>
            <p:spPr bwMode="auto">
              <a:xfrm>
                <a:off x="2088" y="1552"/>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Rectangle 57">
                <a:extLst>
                  <a:ext uri="{FF2B5EF4-FFF2-40B4-BE49-F238E27FC236}">
                    <a16:creationId xmlns:a16="http://schemas.microsoft.com/office/drawing/2014/main" id="{6BB05D72-F0F0-4890-B1F8-8816B3A6270B}"/>
                  </a:ext>
                </a:extLst>
              </p:cNvPr>
              <p:cNvSpPr>
                <a:spLocks noChangeArrowheads="1"/>
              </p:cNvSpPr>
              <p:nvPr/>
            </p:nvSpPr>
            <p:spPr bwMode="auto">
              <a:xfrm>
                <a:off x="1787" y="1627"/>
                <a:ext cx="51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&amp; Tracking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58">
                <a:extLst>
                  <a:ext uri="{FF2B5EF4-FFF2-40B4-BE49-F238E27FC236}">
                    <a16:creationId xmlns:a16="http://schemas.microsoft.com/office/drawing/2014/main" id="{97CEFD1D-C4F9-4A4A-A1C5-D6990B23E788}"/>
                  </a:ext>
                </a:extLst>
              </p:cNvPr>
              <p:cNvSpPr>
                <a:spLocks noChangeArrowheads="1"/>
              </p:cNvSpPr>
              <p:nvPr/>
            </p:nvSpPr>
            <p:spPr bwMode="auto">
              <a:xfrm>
                <a:off x="2237" y="1627"/>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Rectangle 59">
                <a:extLst>
                  <a:ext uri="{FF2B5EF4-FFF2-40B4-BE49-F238E27FC236}">
                    <a16:creationId xmlns:a16="http://schemas.microsoft.com/office/drawing/2014/main" id="{3B09507B-EBBC-417B-897C-0DEC83AB4AEA}"/>
                  </a:ext>
                </a:extLst>
              </p:cNvPr>
              <p:cNvSpPr>
                <a:spLocks noChangeArrowheads="1"/>
              </p:cNvSpPr>
              <p:nvPr/>
            </p:nvSpPr>
            <p:spPr bwMode="auto">
              <a:xfrm>
                <a:off x="2778" y="1314"/>
                <a:ext cx="155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Identify key behaviors &amp; causes that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Rectangle 60">
                <a:extLst>
                  <a:ext uri="{FF2B5EF4-FFF2-40B4-BE49-F238E27FC236}">
                    <a16:creationId xmlns:a16="http://schemas.microsoft.com/office/drawing/2014/main" id="{2131F781-C687-4993-B9D8-B6AA98256284}"/>
                  </a:ext>
                </a:extLst>
              </p:cNvPr>
              <p:cNvSpPr>
                <a:spLocks noChangeArrowheads="1"/>
              </p:cNvSpPr>
              <p:nvPr/>
            </p:nvSpPr>
            <p:spPr bwMode="auto">
              <a:xfrm>
                <a:off x="2778" y="1393"/>
                <a:ext cx="912"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may drive citizens to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Rectangle 61">
                <a:extLst>
                  <a:ext uri="{FF2B5EF4-FFF2-40B4-BE49-F238E27FC236}">
                    <a16:creationId xmlns:a16="http://schemas.microsoft.com/office/drawing/2014/main" id="{23B4FC56-7806-41E8-924C-C5556B9A31D0}"/>
                  </a:ext>
                </a:extLst>
              </p:cNvPr>
              <p:cNvSpPr>
                <a:spLocks noChangeArrowheads="1"/>
              </p:cNvSpPr>
              <p:nvPr/>
            </p:nvSpPr>
            <p:spPr bwMode="auto">
              <a:xfrm>
                <a:off x="3614" y="1393"/>
                <a:ext cx="69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complain about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9" name="Rectangle 62">
                <a:extLst>
                  <a:ext uri="{FF2B5EF4-FFF2-40B4-BE49-F238E27FC236}">
                    <a16:creationId xmlns:a16="http://schemas.microsoft.com/office/drawing/2014/main" id="{E75C22D8-E1C8-4EE0-9ECD-AAC5C756532F}"/>
                  </a:ext>
                </a:extLst>
              </p:cNvPr>
              <p:cNvSpPr>
                <a:spLocks noChangeArrowheads="1"/>
              </p:cNvSpPr>
              <p:nvPr/>
            </p:nvSpPr>
            <p:spPr bwMode="auto">
              <a:xfrm>
                <a:off x="2778" y="1473"/>
                <a:ext cx="126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officers and incorporate these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Rectangle 63">
                <a:extLst>
                  <a:ext uri="{FF2B5EF4-FFF2-40B4-BE49-F238E27FC236}">
                    <a16:creationId xmlns:a16="http://schemas.microsoft.com/office/drawing/2014/main" id="{9F3E6F3B-668E-4C66-B995-87AE0E4DAFC3}"/>
                  </a:ext>
                </a:extLst>
              </p:cNvPr>
              <p:cNvSpPr>
                <a:spLocks noChangeArrowheads="1"/>
              </p:cNvSpPr>
              <p:nvPr/>
            </p:nvSpPr>
            <p:spPr bwMode="auto">
              <a:xfrm>
                <a:off x="2778" y="1552"/>
                <a:ext cx="96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findings into trainings.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1" name="Rectangle 64">
                <a:extLst>
                  <a:ext uri="{FF2B5EF4-FFF2-40B4-BE49-F238E27FC236}">
                    <a16:creationId xmlns:a16="http://schemas.microsoft.com/office/drawing/2014/main" id="{31C65313-0D70-42DE-B629-D1DED0530260}"/>
                  </a:ext>
                </a:extLst>
              </p:cNvPr>
              <p:cNvSpPr>
                <a:spLocks noChangeArrowheads="1"/>
              </p:cNvSpPr>
              <p:nvPr/>
            </p:nvSpPr>
            <p:spPr bwMode="auto">
              <a:xfrm>
                <a:off x="3659" y="1552"/>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Rectangle 65">
                <a:extLst>
                  <a:ext uri="{FF2B5EF4-FFF2-40B4-BE49-F238E27FC236}">
                    <a16:creationId xmlns:a16="http://schemas.microsoft.com/office/drawing/2014/main" id="{70C893AA-0602-44C2-A606-1208C11A43DC}"/>
                  </a:ext>
                </a:extLst>
              </p:cNvPr>
              <p:cNvSpPr>
                <a:spLocks noChangeArrowheads="1"/>
              </p:cNvSpPr>
              <p:nvPr/>
            </p:nvSpPr>
            <p:spPr bwMode="auto">
              <a:xfrm>
                <a:off x="4369" y="1314"/>
                <a:ext cx="137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1. Train field training officers to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3" name="Rectangle 66">
                <a:extLst>
                  <a:ext uri="{FF2B5EF4-FFF2-40B4-BE49-F238E27FC236}">
                    <a16:creationId xmlns:a16="http://schemas.microsoft.com/office/drawing/2014/main" id="{268F3BBA-0B37-43F4-85DB-6D89F66BF59B}"/>
                  </a:ext>
                </a:extLst>
              </p:cNvPr>
              <p:cNvSpPr>
                <a:spLocks noChangeArrowheads="1"/>
              </p:cNvSpPr>
              <p:nvPr/>
            </p:nvSpPr>
            <p:spPr bwMode="auto">
              <a:xfrm>
                <a:off x="4527" y="1393"/>
                <a:ext cx="141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review complaints and determine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4" name="Rectangle 67">
                <a:extLst>
                  <a:ext uri="{FF2B5EF4-FFF2-40B4-BE49-F238E27FC236}">
                    <a16:creationId xmlns:a16="http://schemas.microsoft.com/office/drawing/2014/main" id="{544EA5F5-349A-415A-B7ED-4BDC5B760DDD}"/>
                  </a:ext>
                </a:extLst>
              </p:cNvPr>
              <p:cNvSpPr>
                <a:spLocks noChangeArrowheads="1"/>
              </p:cNvSpPr>
              <p:nvPr/>
            </p:nvSpPr>
            <p:spPr bwMode="auto">
              <a:xfrm>
                <a:off x="4527" y="1473"/>
                <a:ext cx="139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needed focus areas &amp; changes in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5" name="Rectangle 68">
                <a:extLst>
                  <a:ext uri="{FF2B5EF4-FFF2-40B4-BE49-F238E27FC236}">
                    <a16:creationId xmlns:a16="http://schemas.microsoft.com/office/drawing/2014/main" id="{8025549C-AFBF-4DD0-A92D-44573FAC38FC}"/>
                  </a:ext>
                </a:extLst>
              </p:cNvPr>
              <p:cNvSpPr>
                <a:spLocks noChangeArrowheads="1"/>
              </p:cNvSpPr>
              <p:nvPr/>
            </p:nvSpPr>
            <p:spPr bwMode="auto">
              <a:xfrm>
                <a:off x="4527" y="1552"/>
                <a:ext cx="39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trainings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Rectangle 69">
                <a:extLst>
                  <a:ext uri="{FF2B5EF4-FFF2-40B4-BE49-F238E27FC236}">
                    <a16:creationId xmlns:a16="http://schemas.microsoft.com/office/drawing/2014/main" id="{E24B91D8-6BE8-41F1-91DC-C070DA4B67E8}"/>
                  </a:ext>
                </a:extLst>
              </p:cNvPr>
              <p:cNvSpPr>
                <a:spLocks noChangeArrowheads="1"/>
              </p:cNvSpPr>
              <p:nvPr/>
            </p:nvSpPr>
            <p:spPr bwMode="auto">
              <a:xfrm>
                <a:off x="4867" y="1552"/>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7" name="Rectangle 70">
                <a:extLst>
                  <a:ext uri="{FF2B5EF4-FFF2-40B4-BE49-F238E27FC236}">
                    <a16:creationId xmlns:a16="http://schemas.microsoft.com/office/drawing/2014/main" id="{03FC805C-9C29-46B7-A89C-463360281C73}"/>
                  </a:ext>
                </a:extLst>
              </p:cNvPr>
              <p:cNvSpPr>
                <a:spLocks noChangeArrowheads="1"/>
              </p:cNvSpPr>
              <p:nvPr/>
            </p:nvSpPr>
            <p:spPr bwMode="auto">
              <a:xfrm>
                <a:off x="6235" y="1313"/>
                <a:ext cx="24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Sept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Rectangle 71">
                <a:extLst>
                  <a:ext uri="{FF2B5EF4-FFF2-40B4-BE49-F238E27FC236}">
                    <a16:creationId xmlns:a16="http://schemas.microsoft.com/office/drawing/2014/main" id="{26AADF89-A348-422D-8C32-479B583C2682}"/>
                  </a:ext>
                </a:extLst>
              </p:cNvPr>
              <p:cNvSpPr>
                <a:spLocks noChangeArrowheads="1"/>
              </p:cNvSpPr>
              <p:nvPr/>
            </p:nvSpPr>
            <p:spPr bwMode="auto">
              <a:xfrm>
                <a:off x="6433" y="1313"/>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Rectangle 72">
                <a:extLst>
                  <a:ext uri="{FF2B5EF4-FFF2-40B4-BE49-F238E27FC236}">
                    <a16:creationId xmlns:a16="http://schemas.microsoft.com/office/drawing/2014/main" id="{3A470B15-6AAA-4F1E-A525-4BC71FCDD407}"/>
                  </a:ext>
                </a:extLst>
              </p:cNvPr>
              <p:cNvSpPr>
                <a:spLocks noChangeArrowheads="1"/>
              </p:cNvSpPr>
              <p:nvPr/>
            </p:nvSpPr>
            <p:spPr bwMode="auto">
              <a:xfrm>
                <a:off x="6464" y="1313"/>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0" name="Rectangle 73">
                <a:extLst>
                  <a:ext uri="{FF2B5EF4-FFF2-40B4-BE49-F238E27FC236}">
                    <a16:creationId xmlns:a16="http://schemas.microsoft.com/office/drawing/2014/main" id="{F8C73FE0-2C25-4D3A-9AD0-661287901696}"/>
                  </a:ext>
                </a:extLst>
              </p:cNvPr>
              <p:cNvSpPr>
                <a:spLocks noChangeArrowheads="1"/>
              </p:cNvSpPr>
              <p:nvPr/>
            </p:nvSpPr>
            <p:spPr bwMode="auto">
              <a:xfrm>
                <a:off x="6489" y="1313"/>
                <a:ext cx="19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202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Rectangle 74">
                <a:extLst>
                  <a:ext uri="{FF2B5EF4-FFF2-40B4-BE49-F238E27FC236}">
                    <a16:creationId xmlns:a16="http://schemas.microsoft.com/office/drawing/2014/main" id="{71D39773-2897-4B6E-BDB3-3B0E91DFAB10}"/>
                  </a:ext>
                </a:extLst>
              </p:cNvPr>
              <p:cNvSpPr>
                <a:spLocks noChangeArrowheads="1"/>
              </p:cNvSpPr>
              <p:nvPr/>
            </p:nvSpPr>
            <p:spPr bwMode="auto">
              <a:xfrm>
                <a:off x="6635" y="1313"/>
                <a:ext cx="9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2" name="Rectangle 75">
                <a:extLst>
                  <a:ext uri="{FF2B5EF4-FFF2-40B4-BE49-F238E27FC236}">
                    <a16:creationId xmlns:a16="http://schemas.microsoft.com/office/drawing/2014/main" id="{6884BD9D-17E9-4375-9D98-AB78CAB1CEB7}"/>
                  </a:ext>
                </a:extLst>
              </p:cNvPr>
              <p:cNvSpPr>
                <a:spLocks noChangeArrowheads="1"/>
              </p:cNvSpPr>
              <p:nvPr/>
            </p:nvSpPr>
            <p:spPr bwMode="auto">
              <a:xfrm>
                <a:off x="6683" y="1313"/>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3" name="Rectangle 76">
                <a:extLst>
                  <a:ext uri="{FF2B5EF4-FFF2-40B4-BE49-F238E27FC236}">
                    <a16:creationId xmlns:a16="http://schemas.microsoft.com/office/drawing/2014/main" id="{01AD9D4B-3AA1-4F94-BA89-199FDA5DD559}"/>
                  </a:ext>
                </a:extLst>
              </p:cNvPr>
              <p:cNvSpPr>
                <a:spLocks noChangeArrowheads="1"/>
              </p:cNvSpPr>
              <p:nvPr/>
            </p:nvSpPr>
            <p:spPr bwMode="auto">
              <a:xfrm>
                <a:off x="942" y="1309"/>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Rectangle 77">
                <a:extLst>
                  <a:ext uri="{FF2B5EF4-FFF2-40B4-BE49-F238E27FC236}">
                    <a16:creationId xmlns:a16="http://schemas.microsoft.com/office/drawing/2014/main" id="{B2ED2C49-5B1E-43A9-B62C-EAC5A2F7A2E7}"/>
                  </a:ext>
                </a:extLst>
              </p:cNvPr>
              <p:cNvSpPr>
                <a:spLocks noChangeArrowheads="1"/>
              </p:cNvSpPr>
              <p:nvPr/>
            </p:nvSpPr>
            <p:spPr bwMode="auto">
              <a:xfrm>
                <a:off x="946" y="1309"/>
                <a:ext cx="79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Rectangle 78">
                <a:extLst>
                  <a:ext uri="{FF2B5EF4-FFF2-40B4-BE49-F238E27FC236}">
                    <a16:creationId xmlns:a16="http://schemas.microsoft.com/office/drawing/2014/main" id="{125EBE01-1BFB-4789-93E0-CD933C4DF75B}"/>
                  </a:ext>
                </a:extLst>
              </p:cNvPr>
              <p:cNvSpPr>
                <a:spLocks noChangeArrowheads="1"/>
              </p:cNvSpPr>
              <p:nvPr/>
            </p:nvSpPr>
            <p:spPr bwMode="auto">
              <a:xfrm>
                <a:off x="1737" y="1309"/>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Rectangle 79">
                <a:extLst>
                  <a:ext uri="{FF2B5EF4-FFF2-40B4-BE49-F238E27FC236}">
                    <a16:creationId xmlns:a16="http://schemas.microsoft.com/office/drawing/2014/main" id="{BB414E60-EECF-42E5-B74E-397009310315}"/>
                  </a:ext>
                </a:extLst>
              </p:cNvPr>
              <p:cNvSpPr>
                <a:spLocks noChangeArrowheads="1"/>
              </p:cNvSpPr>
              <p:nvPr/>
            </p:nvSpPr>
            <p:spPr bwMode="auto">
              <a:xfrm>
                <a:off x="1741" y="1309"/>
                <a:ext cx="98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Rectangle 80">
                <a:extLst>
                  <a:ext uri="{FF2B5EF4-FFF2-40B4-BE49-F238E27FC236}">
                    <a16:creationId xmlns:a16="http://schemas.microsoft.com/office/drawing/2014/main" id="{0E50F929-6D70-470C-9D8C-E1619B7AA9F5}"/>
                  </a:ext>
                </a:extLst>
              </p:cNvPr>
              <p:cNvSpPr>
                <a:spLocks noChangeArrowheads="1"/>
              </p:cNvSpPr>
              <p:nvPr/>
            </p:nvSpPr>
            <p:spPr bwMode="auto">
              <a:xfrm>
                <a:off x="2726" y="1309"/>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Rectangle 81">
                <a:extLst>
                  <a:ext uri="{FF2B5EF4-FFF2-40B4-BE49-F238E27FC236}">
                    <a16:creationId xmlns:a16="http://schemas.microsoft.com/office/drawing/2014/main" id="{2CE8C16E-5BDA-4E54-80F6-45A2404D66A7}"/>
                  </a:ext>
                </a:extLst>
              </p:cNvPr>
              <p:cNvSpPr>
                <a:spLocks noChangeArrowheads="1"/>
              </p:cNvSpPr>
              <p:nvPr/>
            </p:nvSpPr>
            <p:spPr bwMode="auto">
              <a:xfrm>
                <a:off x="2730" y="1309"/>
                <a:ext cx="158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Rectangle 82">
                <a:extLst>
                  <a:ext uri="{FF2B5EF4-FFF2-40B4-BE49-F238E27FC236}">
                    <a16:creationId xmlns:a16="http://schemas.microsoft.com/office/drawing/2014/main" id="{02C0439C-07D0-4F69-BC7B-333CB664EAD6}"/>
                  </a:ext>
                </a:extLst>
              </p:cNvPr>
              <p:cNvSpPr>
                <a:spLocks noChangeArrowheads="1"/>
              </p:cNvSpPr>
              <p:nvPr/>
            </p:nvSpPr>
            <p:spPr bwMode="auto">
              <a:xfrm>
                <a:off x="4316" y="1309"/>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Rectangle 83">
                <a:extLst>
                  <a:ext uri="{FF2B5EF4-FFF2-40B4-BE49-F238E27FC236}">
                    <a16:creationId xmlns:a16="http://schemas.microsoft.com/office/drawing/2014/main" id="{67817CCC-0B05-43BD-9741-4E54FCDE515A}"/>
                  </a:ext>
                </a:extLst>
              </p:cNvPr>
              <p:cNvSpPr>
                <a:spLocks noChangeArrowheads="1"/>
              </p:cNvSpPr>
              <p:nvPr/>
            </p:nvSpPr>
            <p:spPr bwMode="auto">
              <a:xfrm>
                <a:off x="4320" y="1309"/>
                <a:ext cx="18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Rectangle 84">
                <a:extLst>
                  <a:ext uri="{FF2B5EF4-FFF2-40B4-BE49-F238E27FC236}">
                    <a16:creationId xmlns:a16="http://schemas.microsoft.com/office/drawing/2014/main" id="{A9684E25-0F8A-4408-80E1-B69B6C794E32}"/>
                  </a:ext>
                </a:extLst>
              </p:cNvPr>
              <p:cNvSpPr>
                <a:spLocks noChangeArrowheads="1"/>
              </p:cNvSpPr>
              <p:nvPr/>
            </p:nvSpPr>
            <p:spPr bwMode="auto">
              <a:xfrm>
                <a:off x="6183" y="1309"/>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Rectangle 85">
                <a:extLst>
                  <a:ext uri="{FF2B5EF4-FFF2-40B4-BE49-F238E27FC236}">
                    <a16:creationId xmlns:a16="http://schemas.microsoft.com/office/drawing/2014/main" id="{D076ED44-446C-4B54-8F2C-FAF5CA0065C8}"/>
                  </a:ext>
                </a:extLst>
              </p:cNvPr>
              <p:cNvSpPr>
                <a:spLocks noChangeArrowheads="1"/>
              </p:cNvSpPr>
              <p:nvPr/>
            </p:nvSpPr>
            <p:spPr bwMode="auto">
              <a:xfrm>
                <a:off x="6187" y="1309"/>
                <a:ext cx="63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Rectangle 86">
                <a:extLst>
                  <a:ext uri="{FF2B5EF4-FFF2-40B4-BE49-F238E27FC236}">
                    <a16:creationId xmlns:a16="http://schemas.microsoft.com/office/drawing/2014/main" id="{82F8181B-C75A-4132-8DFF-FE041682F193}"/>
                  </a:ext>
                </a:extLst>
              </p:cNvPr>
              <p:cNvSpPr>
                <a:spLocks noChangeArrowheads="1"/>
              </p:cNvSpPr>
              <p:nvPr/>
            </p:nvSpPr>
            <p:spPr bwMode="auto">
              <a:xfrm>
                <a:off x="6818" y="1309"/>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Rectangle 87">
                <a:extLst>
                  <a:ext uri="{FF2B5EF4-FFF2-40B4-BE49-F238E27FC236}">
                    <a16:creationId xmlns:a16="http://schemas.microsoft.com/office/drawing/2014/main" id="{854679AC-C1E3-4D1F-A8A9-A3A6A5CE5272}"/>
                  </a:ext>
                </a:extLst>
              </p:cNvPr>
              <p:cNvSpPr>
                <a:spLocks noChangeArrowheads="1"/>
              </p:cNvSpPr>
              <p:nvPr/>
            </p:nvSpPr>
            <p:spPr bwMode="auto">
              <a:xfrm>
                <a:off x="942" y="1312"/>
                <a:ext cx="4" cy="3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Rectangle 88">
                <a:extLst>
                  <a:ext uri="{FF2B5EF4-FFF2-40B4-BE49-F238E27FC236}">
                    <a16:creationId xmlns:a16="http://schemas.microsoft.com/office/drawing/2014/main" id="{B9A46A11-D1F3-4A0A-9607-157BA2BB50D3}"/>
                  </a:ext>
                </a:extLst>
              </p:cNvPr>
              <p:cNvSpPr>
                <a:spLocks noChangeArrowheads="1"/>
              </p:cNvSpPr>
              <p:nvPr/>
            </p:nvSpPr>
            <p:spPr bwMode="auto">
              <a:xfrm>
                <a:off x="1737" y="1312"/>
                <a:ext cx="4" cy="3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Rectangle 89">
                <a:extLst>
                  <a:ext uri="{FF2B5EF4-FFF2-40B4-BE49-F238E27FC236}">
                    <a16:creationId xmlns:a16="http://schemas.microsoft.com/office/drawing/2014/main" id="{92DB09D3-53DD-4D1B-8AC3-8E126B1D464E}"/>
                  </a:ext>
                </a:extLst>
              </p:cNvPr>
              <p:cNvSpPr>
                <a:spLocks noChangeArrowheads="1"/>
              </p:cNvSpPr>
              <p:nvPr/>
            </p:nvSpPr>
            <p:spPr bwMode="auto">
              <a:xfrm>
                <a:off x="2726" y="1312"/>
                <a:ext cx="4" cy="3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Rectangle 90">
                <a:extLst>
                  <a:ext uri="{FF2B5EF4-FFF2-40B4-BE49-F238E27FC236}">
                    <a16:creationId xmlns:a16="http://schemas.microsoft.com/office/drawing/2014/main" id="{1EAE304C-D928-4AED-8EC9-7D7ED79D2FB5}"/>
                  </a:ext>
                </a:extLst>
              </p:cNvPr>
              <p:cNvSpPr>
                <a:spLocks noChangeArrowheads="1"/>
              </p:cNvSpPr>
              <p:nvPr/>
            </p:nvSpPr>
            <p:spPr bwMode="auto">
              <a:xfrm>
                <a:off x="4316" y="1312"/>
                <a:ext cx="4" cy="3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Rectangle 91">
                <a:extLst>
                  <a:ext uri="{FF2B5EF4-FFF2-40B4-BE49-F238E27FC236}">
                    <a16:creationId xmlns:a16="http://schemas.microsoft.com/office/drawing/2014/main" id="{68521080-F767-4353-BEF1-8E80A9760EBC}"/>
                  </a:ext>
                </a:extLst>
              </p:cNvPr>
              <p:cNvSpPr>
                <a:spLocks noChangeArrowheads="1"/>
              </p:cNvSpPr>
              <p:nvPr/>
            </p:nvSpPr>
            <p:spPr bwMode="auto">
              <a:xfrm>
                <a:off x="6183" y="1312"/>
                <a:ext cx="4" cy="3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Rectangle 92">
                <a:extLst>
                  <a:ext uri="{FF2B5EF4-FFF2-40B4-BE49-F238E27FC236}">
                    <a16:creationId xmlns:a16="http://schemas.microsoft.com/office/drawing/2014/main" id="{CEC1D850-6852-4A2C-99F3-98976DF34C90}"/>
                  </a:ext>
                </a:extLst>
              </p:cNvPr>
              <p:cNvSpPr>
                <a:spLocks noChangeArrowheads="1"/>
              </p:cNvSpPr>
              <p:nvPr/>
            </p:nvSpPr>
            <p:spPr bwMode="auto">
              <a:xfrm>
                <a:off x="6818" y="1312"/>
                <a:ext cx="4" cy="3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Rectangle 93">
                <a:extLst>
                  <a:ext uri="{FF2B5EF4-FFF2-40B4-BE49-F238E27FC236}">
                    <a16:creationId xmlns:a16="http://schemas.microsoft.com/office/drawing/2014/main" id="{0F11D05F-F3C9-4DFC-98E7-C34AE624022B}"/>
                  </a:ext>
                </a:extLst>
              </p:cNvPr>
              <p:cNvSpPr>
                <a:spLocks noChangeArrowheads="1"/>
              </p:cNvSpPr>
              <p:nvPr/>
            </p:nvSpPr>
            <p:spPr bwMode="auto">
              <a:xfrm>
                <a:off x="946" y="1712"/>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1" name="Rectangle 94">
                <a:extLst>
                  <a:ext uri="{FF2B5EF4-FFF2-40B4-BE49-F238E27FC236}">
                    <a16:creationId xmlns:a16="http://schemas.microsoft.com/office/drawing/2014/main" id="{EC984978-1596-4728-812A-DDB00E9646B4}"/>
                  </a:ext>
                </a:extLst>
              </p:cNvPr>
              <p:cNvSpPr>
                <a:spLocks noChangeArrowheads="1"/>
              </p:cNvSpPr>
              <p:nvPr/>
            </p:nvSpPr>
            <p:spPr bwMode="auto">
              <a:xfrm>
                <a:off x="1741" y="1712"/>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2" name="Rectangle 95">
                <a:extLst>
                  <a:ext uri="{FF2B5EF4-FFF2-40B4-BE49-F238E27FC236}">
                    <a16:creationId xmlns:a16="http://schemas.microsoft.com/office/drawing/2014/main" id="{363F5D78-CDD9-4439-BA22-E526E4920239}"/>
                  </a:ext>
                </a:extLst>
              </p:cNvPr>
              <p:cNvSpPr>
                <a:spLocks noChangeArrowheads="1"/>
              </p:cNvSpPr>
              <p:nvPr/>
            </p:nvSpPr>
            <p:spPr bwMode="auto">
              <a:xfrm>
                <a:off x="2778" y="1712"/>
                <a:ext cx="140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Work to align village agencies to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3" name="Rectangle 96">
                <a:extLst>
                  <a:ext uri="{FF2B5EF4-FFF2-40B4-BE49-F238E27FC236}">
                    <a16:creationId xmlns:a16="http://schemas.microsoft.com/office/drawing/2014/main" id="{E68D2988-AAD7-440E-94D0-FFA8785117D4}"/>
                  </a:ext>
                </a:extLst>
              </p:cNvPr>
              <p:cNvSpPr>
                <a:spLocks noChangeArrowheads="1"/>
              </p:cNvSpPr>
              <p:nvPr/>
            </p:nvSpPr>
            <p:spPr bwMode="auto">
              <a:xfrm>
                <a:off x="2778" y="1791"/>
                <a:ext cx="36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adopt a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4" name="Rectangle 97">
                <a:extLst>
                  <a:ext uri="{FF2B5EF4-FFF2-40B4-BE49-F238E27FC236}">
                    <a16:creationId xmlns:a16="http://schemas.microsoft.com/office/drawing/2014/main" id="{3291069D-EECB-4D92-8B7E-E760F5FB563B}"/>
                  </a:ext>
                </a:extLst>
              </p:cNvPr>
              <p:cNvSpPr>
                <a:spLocks noChangeArrowheads="1"/>
              </p:cNvSpPr>
              <p:nvPr/>
            </p:nvSpPr>
            <p:spPr bwMode="auto">
              <a:xfrm>
                <a:off x="3086" y="1791"/>
                <a:ext cx="99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standardized personnel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5" name="Rectangle 98">
                <a:extLst>
                  <a:ext uri="{FF2B5EF4-FFF2-40B4-BE49-F238E27FC236}">
                    <a16:creationId xmlns:a16="http://schemas.microsoft.com/office/drawing/2014/main" id="{9549F9B6-13DB-4D30-82C6-43DDD75F3039}"/>
                  </a:ext>
                </a:extLst>
              </p:cNvPr>
              <p:cNvSpPr>
                <a:spLocks noChangeArrowheads="1"/>
              </p:cNvSpPr>
              <p:nvPr/>
            </p:nvSpPr>
            <p:spPr bwMode="auto">
              <a:xfrm>
                <a:off x="2778" y="1870"/>
                <a:ext cx="126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complaint process. Develop a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6" name="Rectangle 99">
                <a:extLst>
                  <a:ext uri="{FF2B5EF4-FFF2-40B4-BE49-F238E27FC236}">
                    <a16:creationId xmlns:a16="http://schemas.microsoft.com/office/drawing/2014/main" id="{BA50CFCF-1831-46CA-968B-3F0EE16CDBD7}"/>
                  </a:ext>
                </a:extLst>
              </p:cNvPr>
              <p:cNvSpPr>
                <a:spLocks noChangeArrowheads="1"/>
              </p:cNvSpPr>
              <p:nvPr/>
            </p:nvSpPr>
            <p:spPr bwMode="auto">
              <a:xfrm>
                <a:off x="2778" y="1949"/>
                <a:ext cx="33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Village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7" name="Rectangle 100">
                <a:extLst>
                  <a:ext uri="{FF2B5EF4-FFF2-40B4-BE49-F238E27FC236}">
                    <a16:creationId xmlns:a16="http://schemas.microsoft.com/office/drawing/2014/main" id="{370090DC-8572-40C7-92B6-247570603901}"/>
                  </a:ext>
                </a:extLst>
              </p:cNvPr>
              <p:cNvSpPr>
                <a:spLocks noChangeArrowheads="1"/>
              </p:cNvSpPr>
              <p:nvPr/>
            </p:nvSpPr>
            <p:spPr bwMode="auto">
              <a:xfrm>
                <a:off x="3064" y="1949"/>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8" name="Rectangle 101">
                <a:extLst>
                  <a:ext uri="{FF2B5EF4-FFF2-40B4-BE49-F238E27FC236}">
                    <a16:creationId xmlns:a16="http://schemas.microsoft.com/office/drawing/2014/main" id="{92D9E82D-429D-4FEA-B985-E8381AF63C59}"/>
                  </a:ext>
                </a:extLst>
              </p:cNvPr>
              <p:cNvSpPr>
                <a:spLocks noChangeArrowheads="1"/>
              </p:cNvSpPr>
              <p:nvPr/>
            </p:nvSpPr>
            <p:spPr bwMode="auto">
              <a:xfrm>
                <a:off x="3096" y="1949"/>
                <a:ext cx="103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wide tracking system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9" name="Rectangle 102">
                <a:extLst>
                  <a:ext uri="{FF2B5EF4-FFF2-40B4-BE49-F238E27FC236}">
                    <a16:creationId xmlns:a16="http://schemas.microsoft.com/office/drawing/2014/main" id="{A78DD1C9-3ACE-489E-9A3D-C1C71A50697F}"/>
                  </a:ext>
                </a:extLst>
              </p:cNvPr>
              <p:cNvSpPr>
                <a:spLocks noChangeArrowheads="1"/>
              </p:cNvSpPr>
              <p:nvPr/>
            </p:nvSpPr>
            <p:spPr bwMode="auto">
              <a:xfrm>
                <a:off x="2778" y="2028"/>
                <a:ext cx="51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complaints.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0" name="Rectangle 103">
                <a:extLst>
                  <a:ext uri="{FF2B5EF4-FFF2-40B4-BE49-F238E27FC236}">
                    <a16:creationId xmlns:a16="http://schemas.microsoft.com/office/drawing/2014/main" id="{3283888E-A4D2-4011-95FA-7DA32F14E760}"/>
                  </a:ext>
                </a:extLst>
              </p:cNvPr>
              <p:cNvSpPr>
                <a:spLocks noChangeArrowheads="1"/>
              </p:cNvSpPr>
              <p:nvPr/>
            </p:nvSpPr>
            <p:spPr bwMode="auto">
              <a:xfrm>
                <a:off x="3227" y="2028"/>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1" name="Rectangle 104">
                <a:extLst>
                  <a:ext uri="{FF2B5EF4-FFF2-40B4-BE49-F238E27FC236}">
                    <a16:creationId xmlns:a16="http://schemas.microsoft.com/office/drawing/2014/main" id="{BD79C35D-28D2-4D05-A8EA-8AEE2484F014}"/>
                  </a:ext>
                </a:extLst>
              </p:cNvPr>
              <p:cNvSpPr>
                <a:spLocks noChangeArrowheads="1"/>
              </p:cNvSpPr>
              <p:nvPr/>
            </p:nvSpPr>
            <p:spPr bwMode="auto">
              <a:xfrm>
                <a:off x="4369" y="1712"/>
                <a:ext cx="11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2" name="Rectangle 105">
                <a:extLst>
                  <a:ext uri="{FF2B5EF4-FFF2-40B4-BE49-F238E27FC236}">
                    <a16:creationId xmlns:a16="http://schemas.microsoft.com/office/drawing/2014/main" id="{64DC1DE1-F6CA-48B4-97CD-ECE8458D37C9}"/>
                  </a:ext>
                </a:extLst>
              </p:cNvPr>
              <p:cNvSpPr>
                <a:spLocks noChangeArrowheads="1"/>
              </p:cNvSpPr>
              <p:nvPr/>
            </p:nvSpPr>
            <p:spPr bwMode="auto">
              <a:xfrm>
                <a:off x="4442" y="1711"/>
                <a:ext cx="7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3" name="Rectangle 106">
                <a:extLst>
                  <a:ext uri="{FF2B5EF4-FFF2-40B4-BE49-F238E27FC236}">
                    <a16:creationId xmlns:a16="http://schemas.microsoft.com/office/drawing/2014/main" id="{D883AAC4-91EB-4B70-88E3-B5F42140312B}"/>
                  </a:ext>
                </a:extLst>
              </p:cNvPr>
              <p:cNvSpPr>
                <a:spLocks noChangeArrowheads="1"/>
              </p:cNvSpPr>
              <p:nvPr/>
            </p:nvSpPr>
            <p:spPr bwMode="auto">
              <a:xfrm>
                <a:off x="4527" y="1712"/>
                <a:ext cx="146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Establish a standardized personnel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4" name="Rectangle 107">
                <a:extLst>
                  <a:ext uri="{FF2B5EF4-FFF2-40B4-BE49-F238E27FC236}">
                    <a16:creationId xmlns:a16="http://schemas.microsoft.com/office/drawing/2014/main" id="{6681BB7E-8EE2-4687-AAA4-FAEDCF2370D5}"/>
                  </a:ext>
                </a:extLst>
              </p:cNvPr>
              <p:cNvSpPr>
                <a:spLocks noChangeArrowheads="1"/>
              </p:cNvSpPr>
              <p:nvPr/>
            </p:nvSpPr>
            <p:spPr bwMode="auto">
              <a:xfrm>
                <a:off x="4527" y="1792"/>
                <a:ext cx="77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complaint process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5" name="Rectangle 108">
                <a:extLst>
                  <a:ext uri="{FF2B5EF4-FFF2-40B4-BE49-F238E27FC236}">
                    <a16:creationId xmlns:a16="http://schemas.microsoft.com/office/drawing/2014/main" id="{647BF351-6CD4-433B-99C1-C7EAA015D670}"/>
                  </a:ext>
                </a:extLst>
              </p:cNvPr>
              <p:cNvSpPr>
                <a:spLocks noChangeArrowheads="1"/>
              </p:cNvSpPr>
              <p:nvPr/>
            </p:nvSpPr>
            <p:spPr bwMode="auto">
              <a:xfrm>
                <a:off x="5231" y="1792"/>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6" name="Rectangle 109">
                <a:extLst>
                  <a:ext uri="{FF2B5EF4-FFF2-40B4-BE49-F238E27FC236}">
                    <a16:creationId xmlns:a16="http://schemas.microsoft.com/office/drawing/2014/main" id="{C849E38A-406F-4484-955F-81B5C23408F4}"/>
                  </a:ext>
                </a:extLst>
              </p:cNvPr>
              <p:cNvSpPr>
                <a:spLocks noChangeArrowheads="1"/>
              </p:cNvSpPr>
              <p:nvPr/>
            </p:nvSpPr>
            <p:spPr bwMode="auto">
              <a:xfrm>
                <a:off x="5256" y="1792"/>
                <a:ext cx="33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Village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7" name="Rectangle 110">
                <a:extLst>
                  <a:ext uri="{FF2B5EF4-FFF2-40B4-BE49-F238E27FC236}">
                    <a16:creationId xmlns:a16="http://schemas.microsoft.com/office/drawing/2014/main" id="{52318574-A826-4EB8-8101-1675C38E7BFA}"/>
                  </a:ext>
                </a:extLst>
              </p:cNvPr>
              <p:cNvSpPr>
                <a:spLocks noChangeArrowheads="1"/>
              </p:cNvSpPr>
              <p:nvPr/>
            </p:nvSpPr>
            <p:spPr bwMode="auto">
              <a:xfrm>
                <a:off x="5542" y="1792"/>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8" name="Rectangle 111">
                <a:extLst>
                  <a:ext uri="{FF2B5EF4-FFF2-40B4-BE49-F238E27FC236}">
                    <a16:creationId xmlns:a16="http://schemas.microsoft.com/office/drawing/2014/main" id="{0BCEAFBF-5401-430E-A800-EFA296714BEF}"/>
                  </a:ext>
                </a:extLst>
              </p:cNvPr>
              <p:cNvSpPr>
                <a:spLocks noChangeArrowheads="1"/>
              </p:cNvSpPr>
              <p:nvPr/>
            </p:nvSpPr>
            <p:spPr bwMode="auto">
              <a:xfrm>
                <a:off x="5573" y="1792"/>
                <a:ext cx="23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wide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9" name="Rectangle 112">
                <a:extLst>
                  <a:ext uri="{FF2B5EF4-FFF2-40B4-BE49-F238E27FC236}">
                    <a16:creationId xmlns:a16="http://schemas.microsoft.com/office/drawing/2014/main" id="{379ACEB9-3144-4561-B2AE-E55472279DEE}"/>
                  </a:ext>
                </a:extLst>
              </p:cNvPr>
              <p:cNvSpPr>
                <a:spLocks noChangeArrowheads="1"/>
              </p:cNvSpPr>
              <p:nvPr/>
            </p:nvSpPr>
            <p:spPr bwMode="auto">
              <a:xfrm>
                <a:off x="5762" y="1792"/>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0" name="Rectangle 113">
                <a:extLst>
                  <a:ext uri="{FF2B5EF4-FFF2-40B4-BE49-F238E27FC236}">
                    <a16:creationId xmlns:a16="http://schemas.microsoft.com/office/drawing/2014/main" id="{8CA3B216-5AF8-438F-9D70-95673FEFC036}"/>
                  </a:ext>
                </a:extLst>
              </p:cNvPr>
              <p:cNvSpPr>
                <a:spLocks noChangeArrowheads="1"/>
              </p:cNvSpPr>
              <p:nvPr/>
            </p:nvSpPr>
            <p:spPr bwMode="auto">
              <a:xfrm>
                <a:off x="4321" y="1871"/>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1" name="Rectangle 114">
                <a:extLst>
                  <a:ext uri="{FF2B5EF4-FFF2-40B4-BE49-F238E27FC236}">
                    <a16:creationId xmlns:a16="http://schemas.microsoft.com/office/drawing/2014/main" id="{86A396BC-45FA-436C-8867-D87569F96485}"/>
                  </a:ext>
                </a:extLst>
              </p:cNvPr>
              <p:cNvSpPr>
                <a:spLocks noChangeArrowheads="1"/>
              </p:cNvSpPr>
              <p:nvPr/>
            </p:nvSpPr>
            <p:spPr bwMode="auto">
              <a:xfrm>
                <a:off x="4369" y="1948"/>
                <a:ext cx="11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2" name="Rectangle 115">
                <a:extLst>
                  <a:ext uri="{FF2B5EF4-FFF2-40B4-BE49-F238E27FC236}">
                    <a16:creationId xmlns:a16="http://schemas.microsoft.com/office/drawing/2014/main" id="{6CE8D7E1-6C2A-43B7-B31F-D73FE820A056}"/>
                  </a:ext>
                </a:extLst>
              </p:cNvPr>
              <p:cNvSpPr>
                <a:spLocks noChangeArrowheads="1"/>
              </p:cNvSpPr>
              <p:nvPr/>
            </p:nvSpPr>
            <p:spPr bwMode="auto">
              <a:xfrm>
                <a:off x="4442" y="1947"/>
                <a:ext cx="7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3" name="Rectangle 116">
                <a:extLst>
                  <a:ext uri="{FF2B5EF4-FFF2-40B4-BE49-F238E27FC236}">
                    <a16:creationId xmlns:a16="http://schemas.microsoft.com/office/drawing/2014/main" id="{0C0F15FC-B59A-4303-9148-53E2DD14C727}"/>
                  </a:ext>
                </a:extLst>
              </p:cNvPr>
              <p:cNvSpPr>
                <a:spLocks noChangeArrowheads="1"/>
              </p:cNvSpPr>
              <p:nvPr/>
            </p:nvSpPr>
            <p:spPr bwMode="auto">
              <a:xfrm>
                <a:off x="4527" y="1948"/>
                <a:ext cx="77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Develop a Village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4" name="Rectangle 117">
                <a:extLst>
                  <a:ext uri="{FF2B5EF4-FFF2-40B4-BE49-F238E27FC236}">
                    <a16:creationId xmlns:a16="http://schemas.microsoft.com/office/drawing/2014/main" id="{97FF807A-7003-4A31-B1CF-CD16A9EE1BA0}"/>
                  </a:ext>
                </a:extLst>
              </p:cNvPr>
              <p:cNvSpPr>
                <a:spLocks noChangeArrowheads="1"/>
              </p:cNvSpPr>
              <p:nvPr/>
            </p:nvSpPr>
            <p:spPr bwMode="auto">
              <a:xfrm>
                <a:off x="5234" y="1948"/>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5" name="Rectangle 118">
                <a:extLst>
                  <a:ext uri="{FF2B5EF4-FFF2-40B4-BE49-F238E27FC236}">
                    <a16:creationId xmlns:a16="http://schemas.microsoft.com/office/drawing/2014/main" id="{BD2267BF-E245-4CD8-94A4-4BE2DA6C4CCC}"/>
                  </a:ext>
                </a:extLst>
              </p:cNvPr>
              <p:cNvSpPr>
                <a:spLocks noChangeArrowheads="1"/>
              </p:cNvSpPr>
              <p:nvPr/>
            </p:nvSpPr>
            <p:spPr bwMode="auto">
              <a:xfrm>
                <a:off x="5266" y="1948"/>
                <a:ext cx="62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wide tracking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6" name="Rectangle 119">
                <a:extLst>
                  <a:ext uri="{FF2B5EF4-FFF2-40B4-BE49-F238E27FC236}">
                    <a16:creationId xmlns:a16="http://schemas.microsoft.com/office/drawing/2014/main" id="{92CDC01E-9B14-40D9-9ECF-54D3B4DA2ED6}"/>
                  </a:ext>
                </a:extLst>
              </p:cNvPr>
              <p:cNvSpPr>
                <a:spLocks noChangeArrowheads="1"/>
              </p:cNvSpPr>
              <p:nvPr/>
            </p:nvSpPr>
            <p:spPr bwMode="auto">
              <a:xfrm>
                <a:off x="4527" y="2027"/>
                <a:ext cx="160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system to assist in identifying training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7" name="Rectangle 120">
                <a:extLst>
                  <a:ext uri="{FF2B5EF4-FFF2-40B4-BE49-F238E27FC236}">
                    <a16:creationId xmlns:a16="http://schemas.microsoft.com/office/drawing/2014/main" id="{755CA55E-F133-466E-87D3-195B346655A9}"/>
                  </a:ext>
                </a:extLst>
              </p:cNvPr>
              <p:cNvSpPr>
                <a:spLocks noChangeArrowheads="1"/>
              </p:cNvSpPr>
              <p:nvPr/>
            </p:nvSpPr>
            <p:spPr bwMode="auto">
              <a:xfrm>
                <a:off x="4527" y="2106"/>
                <a:ext cx="29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needs.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8" name="Rectangle 121">
                <a:extLst>
                  <a:ext uri="{FF2B5EF4-FFF2-40B4-BE49-F238E27FC236}">
                    <a16:creationId xmlns:a16="http://schemas.microsoft.com/office/drawing/2014/main" id="{66AC4C60-F1BF-497D-8D35-9F0827E16079}"/>
                  </a:ext>
                </a:extLst>
              </p:cNvPr>
              <p:cNvSpPr>
                <a:spLocks noChangeArrowheads="1"/>
              </p:cNvSpPr>
              <p:nvPr/>
            </p:nvSpPr>
            <p:spPr bwMode="auto">
              <a:xfrm>
                <a:off x="4773" y="2106"/>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9" name="Rectangle 122">
                <a:extLst>
                  <a:ext uri="{FF2B5EF4-FFF2-40B4-BE49-F238E27FC236}">
                    <a16:creationId xmlns:a16="http://schemas.microsoft.com/office/drawing/2014/main" id="{A6FD4E75-613F-4BA2-82F7-2A34C4DAF005}"/>
                  </a:ext>
                </a:extLst>
              </p:cNvPr>
              <p:cNvSpPr>
                <a:spLocks noChangeArrowheads="1"/>
              </p:cNvSpPr>
              <p:nvPr/>
            </p:nvSpPr>
            <p:spPr bwMode="auto">
              <a:xfrm>
                <a:off x="6235" y="1710"/>
                <a:ext cx="20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Jan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0" name="Rectangle 123">
                <a:extLst>
                  <a:ext uri="{FF2B5EF4-FFF2-40B4-BE49-F238E27FC236}">
                    <a16:creationId xmlns:a16="http://schemas.microsoft.com/office/drawing/2014/main" id="{31301607-675A-448E-B325-04D1CC5B4F0D}"/>
                  </a:ext>
                </a:extLst>
              </p:cNvPr>
              <p:cNvSpPr>
                <a:spLocks noChangeArrowheads="1"/>
              </p:cNvSpPr>
              <p:nvPr/>
            </p:nvSpPr>
            <p:spPr bwMode="auto">
              <a:xfrm>
                <a:off x="6389" y="1710"/>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1" name="Rectangle 124">
                <a:extLst>
                  <a:ext uri="{FF2B5EF4-FFF2-40B4-BE49-F238E27FC236}">
                    <a16:creationId xmlns:a16="http://schemas.microsoft.com/office/drawing/2014/main" id="{8508A89E-6945-43C6-A11E-F054C3A03ED7}"/>
                  </a:ext>
                </a:extLst>
              </p:cNvPr>
              <p:cNvSpPr>
                <a:spLocks noChangeArrowheads="1"/>
              </p:cNvSpPr>
              <p:nvPr/>
            </p:nvSpPr>
            <p:spPr bwMode="auto">
              <a:xfrm>
                <a:off x="6421" y="1710"/>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2" name="Rectangle 125">
                <a:extLst>
                  <a:ext uri="{FF2B5EF4-FFF2-40B4-BE49-F238E27FC236}">
                    <a16:creationId xmlns:a16="http://schemas.microsoft.com/office/drawing/2014/main" id="{B67618D7-0CB3-4495-945A-BFA1EA16B4B8}"/>
                  </a:ext>
                </a:extLst>
              </p:cNvPr>
              <p:cNvSpPr>
                <a:spLocks noChangeArrowheads="1"/>
              </p:cNvSpPr>
              <p:nvPr/>
            </p:nvSpPr>
            <p:spPr bwMode="auto">
              <a:xfrm>
                <a:off x="6446" y="1710"/>
                <a:ext cx="24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2022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3" name="Rectangle 126">
                <a:extLst>
                  <a:ext uri="{FF2B5EF4-FFF2-40B4-BE49-F238E27FC236}">
                    <a16:creationId xmlns:a16="http://schemas.microsoft.com/office/drawing/2014/main" id="{B36A4E23-591C-4DEC-923C-879CECC20945}"/>
                  </a:ext>
                </a:extLst>
              </p:cNvPr>
              <p:cNvSpPr>
                <a:spLocks noChangeArrowheads="1"/>
              </p:cNvSpPr>
              <p:nvPr/>
            </p:nvSpPr>
            <p:spPr bwMode="auto">
              <a:xfrm>
                <a:off x="6640" y="1710"/>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4" name="Rectangle 127">
                <a:extLst>
                  <a:ext uri="{FF2B5EF4-FFF2-40B4-BE49-F238E27FC236}">
                    <a16:creationId xmlns:a16="http://schemas.microsoft.com/office/drawing/2014/main" id="{4EA08778-3CAD-4E5D-B814-9FCE966710A7}"/>
                  </a:ext>
                </a:extLst>
              </p:cNvPr>
              <p:cNvSpPr>
                <a:spLocks noChangeArrowheads="1"/>
              </p:cNvSpPr>
              <p:nvPr/>
            </p:nvSpPr>
            <p:spPr bwMode="auto">
              <a:xfrm>
                <a:off x="6188" y="1790"/>
                <a:ext cx="73"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5" name="Rectangle 128">
                <a:extLst>
                  <a:ext uri="{FF2B5EF4-FFF2-40B4-BE49-F238E27FC236}">
                    <a16:creationId xmlns:a16="http://schemas.microsoft.com/office/drawing/2014/main" id="{A3CE10B3-776C-4944-A167-53D9D4796DF1}"/>
                  </a:ext>
                </a:extLst>
              </p:cNvPr>
              <p:cNvSpPr>
                <a:spLocks noChangeArrowheads="1"/>
              </p:cNvSpPr>
              <p:nvPr/>
            </p:nvSpPr>
            <p:spPr bwMode="auto">
              <a:xfrm>
                <a:off x="6188" y="1879"/>
                <a:ext cx="59"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6" name="Rectangle 129">
                <a:extLst>
                  <a:ext uri="{FF2B5EF4-FFF2-40B4-BE49-F238E27FC236}">
                    <a16:creationId xmlns:a16="http://schemas.microsoft.com/office/drawing/2014/main" id="{1DFE8323-175F-4E35-8388-DF6E9B21C17F}"/>
                  </a:ext>
                </a:extLst>
              </p:cNvPr>
              <p:cNvSpPr>
                <a:spLocks noChangeArrowheads="1"/>
              </p:cNvSpPr>
              <p:nvPr/>
            </p:nvSpPr>
            <p:spPr bwMode="auto">
              <a:xfrm>
                <a:off x="6235" y="1949"/>
                <a:ext cx="20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Jan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 name="Rectangle 130">
                <a:extLst>
                  <a:ext uri="{FF2B5EF4-FFF2-40B4-BE49-F238E27FC236}">
                    <a16:creationId xmlns:a16="http://schemas.microsoft.com/office/drawing/2014/main" id="{F7D3CCBB-ECA0-4061-AEF9-7ECE7A3D9FFF}"/>
                  </a:ext>
                </a:extLst>
              </p:cNvPr>
              <p:cNvSpPr>
                <a:spLocks noChangeArrowheads="1"/>
              </p:cNvSpPr>
              <p:nvPr/>
            </p:nvSpPr>
            <p:spPr bwMode="auto">
              <a:xfrm>
                <a:off x="6389" y="1949"/>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 name="Rectangle 131">
                <a:extLst>
                  <a:ext uri="{FF2B5EF4-FFF2-40B4-BE49-F238E27FC236}">
                    <a16:creationId xmlns:a16="http://schemas.microsoft.com/office/drawing/2014/main" id="{92AC989E-1D33-4C78-AF0D-916E7E7BC8AB}"/>
                  </a:ext>
                </a:extLst>
              </p:cNvPr>
              <p:cNvSpPr>
                <a:spLocks noChangeArrowheads="1"/>
              </p:cNvSpPr>
              <p:nvPr/>
            </p:nvSpPr>
            <p:spPr bwMode="auto">
              <a:xfrm>
                <a:off x="6421" y="1949"/>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 name="Rectangle 132">
                <a:extLst>
                  <a:ext uri="{FF2B5EF4-FFF2-40B4-BE49-F238E27FC236}">
                    <a16:creationId xmlns:a16="http://schemas.microsoft.com/office/drawing/2014/main" id="{75ED4E4A-6E34-4A4C-8412-C64F7872735A}"/>
                  </a:ext>
                </a:extLst>
              </p:cNvPr>
              <p:cNvSpPr>
                <a:spLocks noChangeArrowheads="1"/>
              </p:cNvSpPr>
              <p:nvPr/>
            </p:nvSpPr>
            <p:spPr bwMode="auto">
              <a:xfrm>
                <a:off x="6446" y="1949"/>
                <a:ext cx="24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2022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 name="Rectangle 133">
                <a:extLst>
                  <a:ext uri="{FF2B5EF4-FFF2-40B4-BE49-F238E27FC236}">
                    <a16:creationId xmlns:a16="http://schemas.microsoft.com/office/drawing/2014/main" id="{F1FB11CB-95A3-4FAA-AF16-5A8B5C75D1FF}"/>
                  </a:ext>
                </a:extLst>
              </p:cNvPr>
              <p:cNvSpPr>
                <a:spLocks noChangeArrowheads="1"/>
              </p:cNvSpPr>
              <p:nvPr/>
            </p:nvSpPr>
            <p:spPr bwMode="auto">
              <a:xfrm>
                <a:off x="6640" y="1949"/>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 name="Rectangle 134">
                <a:extLst>
                  <a:ext uri="{FF2B5EF4-FFF2-40B4-BE49-F238E27FC236}">
                    <a16:creationId xmlns:a16="http://schemas.microsoft.com/office/drawing/2014/main" id="{5A46F07E-1C96-4015-8CF0-B19E27915E6B}"/>
                  </a:ext>
                </a:extLst>
              </p:cNvPr>
              <p:cNvSpPr>
                <a:spLocks noChangeArrowheads="1"/>
              </p:cNvSpPr>
              <p:nvPr/>
            </p:nvSpPr>
            <p:spPr bwMode="auto">
              <a:xfrm>
                <a:off x="942" y="1709"/>
                <a:ext cx="4" cy="6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Rectangle 135">
                <a:extLst>
                  <a:ext uri="{FF2B5EF4-FFF2-40B4-BE49-F238E27FC236}">
                    <a16:creationId xmlns:a16="http://schemas.microsoft.com/office/drawing/2014/main" id="{61465F16-5036-4246-BEC0-356BE3991E26}"/>
                  </a:ext>
                </a:extLst>
              </p:cNvPr>
              <p:cNvSpPr>
                <a:spLocks noChangeArrowheads="1"/>
              </p:cNvSpPr>
              <p:nvPr/>
            </p:nvSpPr>
            <p:spPr bwMode="auto">
              <a:xfrm>
                <a:off x="1737" y="1709"/>
                <a:ext cx="4" cy="6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Rectangle 136">
                <a:extLst>
                  <a:ext uri="{FF2B5EF4-FFF2-40B4-BE49-F238E27FC236}">
                    <a16:creationId xmlns:a16="http://schemas.microsoft.com/office/drawing/2014/main" id="{FE1CCDF6-EBA7-4EAA-A9E0-F28704C15962}"/>
                  </a:ext>
                </a:extLst>
              </p:cNvPr>
              <p:cNvSpPr>
                <a:spLocks noChangeArrowheads="1"/>
              </p:cNvSpPr>
              <p:nvPr/>
            </p:nvSpPr>
            <p:spPr bwMode="auto">
              <a:xfrm>
                <a:off x="2726" y="1709"/>
                <a:ext cx="4" cy="6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Rectangle 137">
                <a:extLst>
                  <a:ext uri="{FF2B5EF4-FFF2-40B4-BE49-F238E27FC236}">
                    <a16:creationId xmlns:a16="http://schemas.microsoft.com/office/drawing/2014/main" id="{E4C8F73A-66E8-428C-8B52-2B0125148016}"/>
                  </a:ext>
                </a:extLst>
              </p:cNvPr>
              <p:cNvSpPr>
                <a:spLocks noChangeArrowheads="1"/>
              </p:cNvSpPr>
              <p:nvPr/>
            </p:nvSpPr>
            <p:spPr bwMode="auto">
              <a:xfrm>
                <a:off x="4316" y="1709"/>
                <a:ext cx="4" cy="6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Rectangle 138">
                <a:extLst>
                  <a:ext uri="{FF2B5EF4-FFF2-40B4-BE49-F238E27FC236}">
                    <a16:creationId xmlns:a16="http://schemas.microsoft.com/office/drawing/2014/main" id="{D482DFFE-1198-43CC-8A9B-967A9CC7EB68}"/>
                  </a:ext>
                </a:extLst>
              </p:cNvPr>
              <p:cNvSpPr>
                <a:spLocks noChangeArrowheads="1"/>
              </p:cNvSpPr>
              <p:nvPr/>
            </p:nvSpPr>
            <p:spPr bwMode="auto">
              <a:xfrm>
                <a:off x="6183" y="1709"/>
                <a:ext cx="4" cy="6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Rectangle 139">
                <a:extLst>
                  <a:ext uri="{FF2B5EF4-FFF2-40B4-BE49-F238E27FC236}">
                    <a16:creationId xmlns:a16="http://schemas.microsoft.com/office/drawing/2014/main" id="{72B0882E-3C04-4146-B137-93AE2E05BE97}"/>
                  </a:ext>
                </a:extLst>
              </p:cNvPr>
              <p:cNvSpPr>
                <a:spLocks noChangeArrowheads="1"/>
              </p:cNvSpPr>
              <p:nvPr/>
            </p:nvSpPr>
            <p:spPr bwMode="auto">
              <a:xfrm>
                <a:off x="6818" y="1709"/>
                <a:ext cx="4" cy="6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Rectangle 140">
                <a:extLst>
                  <a:ext uri="{FF2B5EF4-FFF2-40B4-BE49-F238E27FC236}">
                    <a16:creationId xmlns:a16="http://schemas.microsoft.com/office/drawing/2014/main" id="{35424DFB-C7F4-44DF-BE9A-4B5BD1EB7C3D}"/>
                  </a:ext>
                </a:extLst>
              </p:cNvPr>
              <p:cNvSpPr>
                <a:spLocks noChangeArrowheads="1"/>
              </p:cNvSpPr>
              <p:nvPr/>
            </p:nvSpPr>
            <p:spPr bwMode="auto">
              <a:xfrm>
                <a:off x="946" y="2318"/>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8" name="Rectangle 141">
                <a:extLst>
                  <a:ext uri="{FF2B5EF4-FFF2-40B4-BE49-F238E27FC236}">
                    <a16:creationId xmlns:a16="http://schemas.microsoft.com/office/drawing/2014/main" id="{869D1F92-D6C4-47F7-8FF0-A85CD5F83128}"/>
                  </a:ext>
                </a:extLst>
              </p:cNvPr>
              <p:cNvSpPr>
                <a:spLocks noChangeArrowheads="1"/>
              </p:cNvSpPr>
              <p:nvPr/>
            </p:nvSpPr>
            <p:spPr bwMode="auto">
              <a:xfrm>
                <a:off x="1741" y="2318"/>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9" name="Rectangle 142">
                <a:extLst>
                  <a:ext uri="{FF2B5EF4-FFF2-40B4-BE49-F238E27FC236}">
                    <a16:creationId xmlns:a16="http://schemas.microsoft.com/office/drawing/2014/main" id="{BE5A65A0-E0AF-47F6-B441-EDC674342418}"/>
                  </a:ext>
                </a:extLst>
              </p:cNvPr>
              <p:cNvSpPr>
                <a:spLocks noChangeArrowheads="1"/>
              </p:cNvSpPr>
              <p:nvPr/>
            </p:nvSpPr>
            <p:spPr bwMode="auto">
              <a:xfrm>
                <a:off x="2730" y="2318"/>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0" name="Rectangle 143">
                <a:extLst>
                  <a:ext uri="{FF2B5EF4-FFF2-40B4-BE49-F238E27FC236}">
                    <a16:creationId xmlns:a16="http://schemas.microsoft.com/office/drawing/2014/main" id="{F76DD127-B570-43B9-9193-BCEDF23937E7}"/>
                  </a:ext>
                </a:extLst>
              </p:cNvPr>
              <p:cNvSpPr>
                <a:spLocks noChangeArrowheads="1"/>
              </p:cNvSpPr>
              <p:nvPr/>
            </p:nvSpPr>
            <p:spPr bwMode="auto">
              <a:xfrm>
                <a:off x="4321" y="2318"/>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1" name="Rectangle 144">
                <a:extLst>
                  <a:ext uri="{FF2B5EF4-FFF2-40B4-BE49-F238E27FC236}">
                    <a16:creationId xmlns:a16="http://schemas.microsoft.com/office/drawing/2014/main" id="{A07299F2-857E-4E6C-9F2A-D673B045B242}"/>
                  </a:ext>
                </a:extLst>
              </p:cNvPr>
              <p:cNvSpPr>
                <a:spLocks noChangeArrowheads="1"/>
              </p:cNvSpPr>
              <p:nvPr/>
            </p:nvSpPr>
            <p:spPr bwMode="auto">
              <a:xfrm>
                <a:off x="6188" y="2318"/>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2" name="Rectangle 145">
                <a:extLst>
                  <a:ext uri="{FF2B5EF4-FFF2-40B4-BE49-F238E27FC236}">
                    <a16:creationId xmlns:a16="http://schemas.microsoft.com/office/drawing/2014/main" id="{B30330B4-4710-4CA2-BBBD-75774555C042}"/>
                  </a:ext>
                </a:extLst>
              </p:cNvPr>
              <p:cNvSpPr>
                <a:spLocks noChangeArrowheads="1"/>
              </p:cNvSpPr>
              <p:nvPr/>
            </p:nvSpPr>
            <p:spPr bwMode="auto">
              <a:xfrm>
                <a:off x="942" y="231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Rectangle 146">
                <a:extLst>
                  <a:ext uri="{FF2B5EF4-FFF2-40B4-BE49-F238E27FC236}">
                    <a16:creationId xmlns:a16="http://schemas.microsoft.com/office/drawing/2014/main" id="{9EC6CAB3-38BF-4387-A26C-A26882855194}"/>
                  </a:ext>
                </a:extLst>
              </p:cNvPr>
              <p:cNvSpPr>
                <a:spLocks noChangeArrowheads="1"/>
              </p:cNvSpPr>
              <p:nvPr/>
            </p:nvSpPr>
            <p:spPr bwMode="auto">
              <a:xfrm>
                <a:off x="946" y="2312"/>
                <a:ext cx="79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Rectangle 147">
                <a:extLst>
                  <a:ext uri="{FF2B5EF4-FFF2-40B4-BE49-F238E27FC236}">
                    <a16:creationId xmlns:a16="http://schemas.microsoft.com/office/drawing/2014/main" id="{E7676713-668A-4205-83B2-21CFBC8EFF2F}"/>
                  </a:ext>
                </a:extLst>
              </p:cNvPr>
              <p:cNvSpPr>
                <a:spLocks noChangeArrowheads="1"/>
              </p:cNvSpPr>
              <p:nvPr/>
            </p:nvSpPr>
            <p:spPr bwMode="auto">
              <a:xfrm>
                <a:off x="1737" y="231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Rectangle 148">
                <a:extLst>
                  <a:ext uri="{FF2B5EF4-FFF2-40B4-BE49-F238E27FC236}">
                    <a16:creationId xmlns:a16="http://schemas.microsoft.com/office/drawing/2014/main" id="{13243F37-B548-44A7-AC12-8728D103753B}"/>
                  </a:ext>
                </a:extLst>
              </p:cNvPr>
              <p:cNvSpPr>
                <a:spLocks noChangeArrowheads="1"/>
              </p:cNvSpPr>
              <p:nvPr/>
            </p:nvSpPr>
            <p:spPr bwMode="auto">
              <a:xfrm>
                <a:off x="1741" y="2312"/>
                <a:ext cx="98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Rectangle 149">
                <a:extLst>
                  <a:ext uri="{FF2B5EF4-FFF2-40B4-BE49-F238E27FC236}">
                    <a16:creationId xmlns:a16="http://schemas.microsoft.com/office/drawing/2014/main" id="{22C57A30-E48C-42BD-BE6C-03CC7DA32B1F}"/>
                  </a:ext>
                </a:extLst>
              </p:cNvPr>
              <p:cNvSpPr>
                <a:spLocks noChangeArrowheads="1"/>
              </p:cNvSpPr>
              <p:nvPr/>
            </p:nvSpPr>
            <p:spPr bwMode="auto">
              <a:xfrm>
                <a:off x="2726" y="231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Rectangle 150">
                <a:extLst>
                  <a:ext uri="{FF2B5EF4-FFF2-40B4-BE49-F238E27FC236}">
                    <a16:creationId xmlns:a16="http://schemas.microsoft.com/office/drawing/2014/main" id="{E430961C-3E03-424D-8363-B63DB15B3358}"/>
                  </a:ext>
                </a:extLst>
              </p:cNvPr>
              <p:cNvSpPr>
                <a:spLocks noChangeArrowheads="1"/>
              </p:cNvSpPr>
              <p:nvPr/>
            </p:nvSpPr>
            <p:spPr bwMode="auto">
              <a:xfrm>
                <a:off x="2730" y="2312"/>
                <a:ext cx="158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Rectangle 151">
                <a:extLst>
                  <a:ext uri="{FF2B5EF4-FFF2-40B4-BE49-F238E27FC236}">
                    <a16:creationId xmlns:a16="http://schemas.microsoft.com/office/drawing/2014/main" id="{56E671A3-942B-4FEC-BABF-90BD90BE2926}"/>
                  </a:ext>
                </a:extLst>
              </p:cNvPr>
              <p:cNvSpPr>
                <a:spLocks noChangeArrowheads="1"/>
              </p:cNvSpPr>
              <p:nvPr/>
            </p:nvSpPr>
            <p:spPr bwMode="auto">
              <a:xfrm>
                <a:off x="4316" y="231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Rectangle 152">
                <a:extLst>
                  <a:ext uri="{FF2B5EF4-FFF2-40B4-BE49-F238E27FC236}">
                    <a16:creationId xmlns:a16="http://schemas.microsoft.com/office/drawing/2014/main" id="{4B381D92-A541-4679-818F-6809E384794F}"/>
                  </a:ext>
                </a:extLst>
              </p:cNvPr>
              <p:cNvSpPr>
                <a:spLocks noChangeArrowheads="1"/>
              </p:cNvSpPr>
              <p:nvPr/>
            </p:nvSpPr>
            <p:spPr bwMode="auto">
              <a:xfrm>
                <a:off x="4320" y="2312"/>
                <a:ext cx="18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Rectangle 153">
                <a:extLst>
                  <a:ext uri="{FF2B5EF4-FFF2-40B4-BE49-F238E27FC236}">
                    <a16:creationId xmlns:a16="http://schemas.microsoft.com/office/drawing/2014/main" id="{9CB32635-5889-4073-80C6-3BDAD6079059}"/>
                  </a:ext>
                </a:extLst>
              </p:cNvPr>
              <p:cNvSpPr>
                <a:spLocks noChangeArrowheads="1"/>
              </p:cNvSpPr>
              <p:nvPr/>
            </p:nvSpPr>
            <p:spPr bwMode="auto">
              <a:xfrm>
                <a:off x="6183" y="231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Rectangle 154">
                <a:extLst>
                  <a:ext uri="{FF2B5EF4-FFF2-40B4-BE49-F238E27FC236}">
                    <a16:creationId xmlns:a16="http://schemas.microsoft.com/office/drawing/2014/main" id="{F1CD7FAA-B6E2-4EBC-A517-249081B7AD47}"/>
                  </a:ext>
                </a:extLst>
              </p:cNvPr>
              <p:cNvSpPr>
                <a:spLocks noChangeArrowheads="1"/>
              </p:cNvSpPr>
              <p:nvPr/>
            </p:nvSpPr>
            <p:spPr bwMode="auto">
              <a:xfrm>
                <a:off x="6187" y="2312"/>
                <a:ext cx="63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Rectangle 155">
                <a:extLst>
                  <a:ext uri="{FF2B5EF4-FFF2-40B4-BE49-F238E27FC236}">
                    <a16:creationId xmlns:a16="http://schemas.microsoft.com/office/drawing/2014/main" id="{933407B9-547D-4332-9625-42946E3D7513}"/>
                  </a:ext>
                </a:extLst>
              </p:cNvPr>
              <p:cNvSpPr>
                <a:spLocks noChangeArrowheads="1"/>
              </p:cNvSpPr>
              <p:nvPr/>
            </p:nvSpPr>
            <p:spPr bwMode="auto">
              <a:xfrm>
                <a:off x="6818" y="231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Rectangle 156">
                <a:extLst>
                  <a:ext uri="{FF2B5EF4-FFF2-40B4-BE49-F238E27FC236}">
                    <a16:creationId xmlns:a16="http://schemas.microsoft.com/office/drawing/2014/main" id="{E7C14AF9-8795-40A9-94F5-7EF35373ACF2}"/>
                  </a:ext>
                </a:extLst>
              </p:cNvPr>
              <p:cNvSpPr>
                <a:spLocks noChangeArrowheads="1"/>
              </p:cNvSpPr>
              <p:nvPr/>
            </p:nvSpPr>
            <p:spPr bwMode="auto">
              <a:xfrm>
                <a:off x="942" y="2315"/>
                <a:ext cx="4"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Rectangle 157">
                <a:extLst>
                  <a:ext uri="{FF2B5EF4-FFF2-40B4-BE49-F238E27FC236}">
                    <a16:creationId xmlns:a16="http://schemas.microsoft.com/office/drawing/2014/main" id="{52B01F4B-5502-4E19-8076-CCB323C4200F}"/>
                  </a:ext>
                </a:extLst>
              </p:cNvPr>
              <p:cNvSpPr>
                <a:spLocks noChangeArrowheads="1"/>
              </p:cNvSpPr>
              <p:nvPr/>
            </p:nvSpPr>
            <p:spPr bwMode="auto">
              <a:xfrm>
                <a:off x="1737" y="2315"/>
                <a:ext cx="4"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Rectangle 158">
                <a:extLst>
                  <a:ext uri="{FF2B5EF4-FFF2-40B4-BE49-F238E27FC236}">
                    <a16:creationId xmlns:a16="http://schemas.microsoft.com/office/drawing/2014/main" id="{ED4ED6F4-86A3-4C49-B3DA-9932927F0E75}"/>
                  </a:ext>
                </a:extLst>
              </p:cNvPr>
              <p:cNvSpPr>
                <a:spLocks noChangeArrowheads="1"/>
              </p:cNvSpPr>
              <p:nvPr/>
            </p:nvSpPr>
            <p:spPr bwMode="auto">
              <a:xfrm>
                <a:off x="2726" y="2315"/>
                <a:ext cx="4"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Rectangle 159">
                <a:extLst>
                  <a:ext uri="{FF2B5EF4-FFF2-40B4-BE49-F238E27FC236}">
                    <a16:creationId xmlns:a16="http://schemas.microsoft.com/office/drawing/2014/main" id="{1322E9B7-30C4-420B-9939-AE5F9BC328F4}"/>
                  </a:ext>
                </a:extLst>
              </p:cNvPr>
              <p:cNvSpPr>
                <a:spLocks noChangeArrowheads="1"/>
              </p:cNvSpPr>
              <p:nvPr/>
            </p:nvSpPr>
            <p:spPr bwMode="auto">
              <a:xfrm>
                <a:off x="4316" y="2315"/>
                <a:ext cx="4"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Rectangle 160">
                <a:extLst>
                  <a:ext uri="{FF2B5EF4-FFF2-40B4-BE49-F238E27FC236}">
                    <a16:creationId xmlns:a16="http://schemas.microsoft.com/office/drawing/2014/main" id="{74BB61F0-F1C6-4C52-80C5-B7DF7A0A311A}"/>
                  </a:ext>
                </a:extLst>
              </p:cNvPr>
              <p:cNvSpPr>
                <a:spLocks noChangeArrowheads="1"/>
              </p:cNvSpPr>
              <p:nvPr/>
            </p:nvSpPr>
            <p:spPr bwMode="auto">
              <a:xfrm>
                <a:off x="6183" y="2315"/>
                <a:ext cx="4"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Rectangle 161">
                <a:extLst>
                  <a:ext uri="{FF2B5EF4-FFF2-40B4-BE49-F238E27FC236}">
                    <a16:creationId xmlns:a16="http://schemas.microsoft.com/office/drawing/2014/main" id="{A2A74755-DDF0-477E-B0AC-AFFB9CF17076}"/>
                  </a:ext>
                </a:extLst>
              </p:cNvPr>
              <p:cNvSpPr>
                <a:spLocks noChangeArrowheads="1"/>
              </p:cNvSpPr>
              <p:nvPr/>
            </p:nvSpPr>
            <p:spPr bwMode="auto">
              <a:xfrm>
                <a:off x="6818" y="2315"/>
                <a:ext cx="4"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Rectangle 162">
                <a:extLst>
                  <a:ext uri="{FF2B5EF4-FFF2-40B4-BE49-F238E27FC236}">
                    <a16:creationId xmlns:a16="http://schemas.microsoft.com/office/drawing/2014/main" id="{D22C688D-7B66-4968-82DC-134933B212C5}"/>
                  </a:ext>
                </a:extLst>
              </p:cNvPr>
              <p:cNvSpPr>
                <a:spLocks noChangeArrowheads="1"/>
              </p:cNvSpPr>
              <p:nvPr/>
            </p:nvSpPr>
            <p:spPr bwMode="auto">
              <a:xfrm>
                <a:off x="993" y="2414"/>
                <a:ext cx="51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effectLst/>
                    <a:latin typeface="Times New Roman" panose="02020603050405020304" pitchFamily="18" charset="0"/>
                  </a:rPr>
                  <a:t>Transparency &amp;</a:t>
                </a:r>
                <a:endParaRPr kumimoji="0" lang="en-US" altLang="en-US" sz="1800" b="0" i="0" u="none" strike="noStrike" cap="none" normalizeH="0" baseline="0" dirty="0">
                  <a:ln>
                    <a:noFill/>
                  </a:ln>
                  <a:effectLst/>
                  <a:latin typeface="Arial" panose="020B0604020202020204" pitchFamily="34" charset="0"/>
                </a:endParaRPr>
              </a:p>
            </p:txBody>
          </p:sp>
          <p:sp>
            <p:nvSpPr>
              <p:cNvPr id="340" name="Rectangle 163">
                <a:extLst>
                  <a:ext uri="{FF2B5EF4-FFF2-40B4-BE49-F238E27FC236}">
                    <a16:creationId xmlns:a16="http://schemas.microsoft.com/office/drawing/2014/main" id="{92C9E8B6-4EDB-4EDE-8C08-8EA3CF0F3190}"/>
                  </a:ext>
                </a:extLst>
              </p:cNvPr>
              <p:cNvSpPr>
                <a:spLocks noChangeArrowheads="1"/>
              </p:cNvSpPr>
              <p:nvPr/>
            </p:nvSpPr>
            <p:spPr bwMode="auto">
              <a:xfrm>
                <a:off x="1680" y="2414"/>
                <a:ext cx="69"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1" name="Rectangle 164">
                <a:extLst>
                  <a:ext uri="{FF2B5EF4-FFF2-40B4-BE49-F238E27FC236}">
                    <a16:creationId xmlns:a16="http://schemas.microsoft.com/office/drawing/2014/main" id="{88429FAA-AC38-41E9-BC37-EC4FCBD92CC8}"/>
                  </a:ext>
                </a:extLst>
              </p:cNvPr>
              <p:cNvSpPr>
                <a:spLocks noChangeArrowheads="1"/>
              </p:cNvSpPr>
              <p:nvPr/>
            </p:nvSpPr>
            <p:spPr bwMode="auto">
              <a:xfrm>
                <a:off x="1787" y="2416"/>
                <a:ext cx="17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2" name="Rectangle 165">
                <a:extLst>
                  <a:ext uri="{FF2B5EF4-FFF2-40B4-BE49-F238E27FC236}">
                    <a16:creationId xmlns:a16="http://schemas.microsoft.com/office/drawing/2014/main" id="{B962F366-B90A-4DBE-A2A4-4ABFFE24C9F3}"/>
                  </a:ext>
                </a:extLst>
              </p:cNvPr>
              <p:cNvSpPr>
                <a:spLocks noChangeArrowheads="1"/>
              </p:cNvSpPr>
              <p:nvPr/>
            </p:nvSpPr>
            <p:spPr bwMode="auto">
              <a:xfrm>
                <a:off x="1916" y="2416"/>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3" name="Rectangle 166">
                <a:extLst>
                  <a:ext uri="{FF2B5EF4-FFF2-40B4-BE49-F238E27FC236}">
                    <a16:creationId xmlns:a16="http://schemas.microsoft.com/office/drawing/2014/main" id="{BCABE128-C2AA-4E98-9ECD-74144B37D7D8}"/>
                  </a:ext>
                </a:extLst>
              </p:cNvPr>
              <p:cNvSpPr>
                <a:spLocks noChangeArrowheads="1"/>
              </p:cNvSpPr>
              <p:nvPr/>
            </p:nvSpPr>
            <p:spPr bwMode="auto">
              <a:xfrm>
                <a:off x="1948" y="2416"/>
                <a:ext cx="9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4" name="Rectangle 167">
                <a:extLst>
                  <a:ext uri="{FF2B5EF4-FFF2-40B4-BE49-F238E27FC236}">
                    <a16:creationId xmlns:a16="http://schemas.microsoft.com/office/drawing/2014/main" id="{7C1564BC-2EBB-43D3-9A69-FBF404E279FF}"/>
                  </a:ext>
                </a:extLst>
              </p:cNvPr>
              <p:cNvSpPr>
                <a:spLocks noChangeArrowheads="1"/>
              </p:cNvSpPr>
              <p:nvPr/>
            </p:nvSpPr>
            <p:spPr bwMode="auto">
              <a:xfrm>
                <a:off x="1996" y="2416"/>
                <a:ext cx="42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Increase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5" name="Rectangle 168">
                <a:extLst>
                  <a:ext uri="{FF2B5EF4-FFF2-40B4-BE49-F238E27FC236}">
                    <a16:creationId xmlns:a16="http://schemas.microsoft.com/office/drawing/2014/main" id="{C0B44D16-62EA-43C9-8B20-468FF9F02D82}"/>
                  </a:ext>
                </a:extLst>
              </p:cNvPr>
              <p:cNvSpPr>
                <a:spLocks noChangeArrowheads="1"/>
              </p:cNvSpPr>
              <p:nvPr/>
            </p:nvSpPr>
            <p:spPr bwMode="auto">
              <a:xfrm>
                <a:off x="2369" y="2416"/>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6" name="Rectangle 169">
                <a:extLst>
                  <a:ext uri="{FF2B5EF4-FFF2-40B4-BE49-F238E27FC236}">
                    <a16:creationId xmlns:a16="http://schemas.microsoft.com/office/drawing/2014/main" id="{F0A761C7-EB31-4836-BAAA-45C7400A0B27}"/>
                  </a:ext>
                </a:extLst>
              </p:cNvPr>
              <p:cNvSpPr>
                <a:spLocks noChangeArrowheads="1"/>
              </p:cNvSpPr>
              <p:nvPr/>
            </p:nvSpPr>
            <p:spPr bwMode="auto">
              <a:xfrm>
                <a:off x="2778" y="2416"/>
                <a:ext cx="133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Ensure better and timely citizen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7" name="Rectangle 170">
                <a:extLst>
                  <a:ext uri="{FF2B5EF4-FFF2-40B4-BE49-F238E27FC236}">
                    <a16:creationId xmlns:a16="http://schemas.microsoft.com/office/drawing/2014/main" id="{D54D23E1-5241-42B9-ABB8-5D5A7C6B198F}"/>
                  </a:ext>
                </a:extLst>
              </p:cNvPr>
              <p:cNvSpPr>
                <a:spLocks noChangeArrowheads="1"/>
              </p:cNvSpPr>
              <p:nvPr/>
            </p:nvSpPr>
            <p:spPr bwMode="auto">
              <a:xfrm>
                <a:off x="4012" y="2416"/>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8" name="Rectangle 171">
                <a:extLst>
                  <a:ext uri="{FF2B5EF4-FFF2-40B4-BE49-F238E27FC236}">
                    <a16:creationId xmlns:a16="http://schemas.microsoft.com/office/drawing/2014/main" id="{65CD49B6-4E74-4495-B6A0-43A9BF9385EC}"/>
                  </a:ext>
                </a:extLst>
              </p:cNvPr>
              <p:cNvSpPr>
                <a:spLocks noChangeArrowheads="1"/>
              </p:cNvSpPr>
              <p:nvPr/>
            </p:nvSpPr>
            <p:spPr bwMode="auto">
              <a:xfrm>
                <a:off x="4369" y="2422"/>
                <a:ext cx="11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9" name="Rectangle 172">
                <a:extLst>
                  <a:ext uri="{FF2B5EF4-FFF2-40B4-BE49-F238E27FC236}">
                    <a16:creationId xmlns:a16="http://schemas.microsoft.com/office/drawing/2014/main" id="{42D262BF-A876-4126-B845-3CED9B4E47CA}"/>
                  </a:ext>
                </a:extLst>
              </p:cNvPr>
              <p:cNvSpPr>
                <a:spLocks noChangeArrowheads="1"/>
              </p:cNvSpPr>
              <p:nvPr/>
            </p:nvSpPr>
            <p:spPr bwMode="auto">
              <a:xfrm>
                <a:off x="4442" y="2421"/>
                <a:ext cx="7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0" name="Rectangle 173">
                <a:extLst>
                  <a:ext uri="{FF2B5EF4-FFF2-40B4-BE49-F238E27FC236}">
                    <a16:creationId xmlns:a16="http://schemas.microsoft.com/office/drawing/2014/main" id="{5628C0A1-F96A-4D2D-929B-01D8520964A2}"/>
                  </a:ext>
                </a:extLst>
              </p:cNvPr>
              <p:cNvSpPr>
                <a:spLocks noChangeArrowheads="1"/>
              </p:cNvSpPr>
              <p:nvPr/>
            </p:nvSpPr>
            <p:spPr bwMode="auto">
              <a:xfrm>
                <a:off x="4527" y="2422"/>
                <a:ext cx="1352"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Add annual report data fields in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1" name="Rectangle 174">
                <a:extLst>
                  <a:ext uri="{FF2B5EF4-FFF2-40B4-BE49-F238E27FC236}">
                    <a16:creationId xmlns:a16="http://schemas.microsoft.com/office/drawing/2014/main" id="{8762026F-1D8E-42E7-8FA1-C5844B8073EE}"/>
                  </a:ext>
                </a:extLst>
              </p:cNvPr>
              <p:cNvSpPr>
                <a:spLocks noChangeArrowheads="1"/>
              </p:cNvSpPr>
              <p:nvPr/>
            </p:nvSpPr>
            <p:spPr bwMode="auto">
              <a:xfrm>
                <a:off x="4527" y="2501"/>
                <a:ext cx="63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current system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2" name="Rectangle 175">
                <a:extLst>
                  <a:ext uri="{FF2B5EF4-FFF2-40B4-BE49-F238E27FC236}">
                    <a16:creationId xmlns:a16="http://schemas.microsoft.com/office/drawing/2014/main" id="{B6EAE61E-8DD4-48C7-809B-BAAE67696326}"/>
                  </a:ext>
                </a:extLst>
              </p:cNvPr>
              <p:cNvSpPr>
                <a:spLocks noChangeArrowheads="1"/>
              </p:cNvSpPr>
              <p:nvPr/>
            </p:nvSpPr>
            <p:spPr bwMode="auto">
              <a:xfrm>
                <a:off x="5097" y="2501"/>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3" name="Rectangle 176">
                <a:extLst>
                  <a:ext uri="{FF2B5EF4-FFF2-40B4-BE49-F238E27FC236}">
                    <a16:creationId xmlns:a16="http://schemas.microsoft.com/office/drawing/2014/main" id="{8BD4D7A5-A82F-436C-8946-B07E22B49EB0}"/>
                  </a:ext>
                </a:extLst>
              </p:cNvPr>
              <p:cNvSpPr>
                <a:spLocks noChangeArrowheads="1"/>
              </p:cNvSpPr>
              <p:nvPr/>
            </p:nvSpPr>
            <p:spPr bwMode="auto">
              <a:xfrm>
                <a:off x="5123" y="2501"/>
                <a:ext cx="187"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for: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4" name="Rectangle 177">
                <a:extLst>
                  <a:ext uri="{FF2B5EF4-FFF2-40B4-BE49-F238E27FC236}">
                    <a16:creationId xmlns:a16="http://schemas.microsoft.com/office/drawing/2014/main" id="{C1C269F6-4AE2-4188-BA10-906E2FC7C6C3}"/>
                  </a:ext>
                </a:extLst>
              </p:cNvPr>
              <p:cNvSpPr>
                <a:spLocks noChangeArrowheads="1"/>
              </p:cNvSpPr>
              <p:nvPr/>
            </p:nvSpPr>
            <p:spPr bwMode="auto">
              <a:xfrm>
                <a:off x="5263" y="2501"/>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5" name="Rectangle 178">
                <a:extLst>
                  <a:ext uri="{FF2B5EF4-FFF2-40B4-BE49-F238E27FC236}">
                    <a16:creationId xmlns:a16="http://schemas.microsoft.com/office/drawing/2014/main" id="{0C43494B-833F-4C21-8B60-B41A520B5288}"/>
                  </a:ext>
                </a:extLst>
              </p:cNvPr>
              <p:cNvSpPr>
                <a:spLocks noChangeArrowheads="1"/>
              </p:cNvSpPr>
              <p:nvPr/>
            </p:nvSpPr>
            <p:spPr bwMode="auto">
              <a:xfrm>
                <a:off x="4527" y="2580"/>
                <a:ext cx="12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6" name="Rectangle 179">
                <a:extLst>
                  <a:ext uri="{FF2B5EF4-FFF2-40B4-BE49-F238E27FC236}">
                    <a16:creationId xmlns:a16="http://schemas.microsoft.com/office/drawing/2014/main" id="{53409CB5-7E09-4F1C-8BA3-BCD3088F59E9}"/>
                  </a:ext>
                </a:extLst>
              </p:cNvPr>
              <p:cNvSpPr>
                <a:spLocks noChangeArrowheads="1"/>
              </p:cNvSpPr>
              <p:nvPr/>
            </p:nvSpPr>
            <p:spPr bwMode="auto">
              <a:xfrm>
                <a:off x="4600" y="2579"/>
                <a:ext cx="7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7" name="Rectangle 180">
                <a:extLst>
                  <a:ext uri="{FF2B5EF4-FFF2-40B4-BE49-F238E27FC236}">
                    <a16:creationId xmlns:a16="http://schemas.microsoft.com/office/drawing/2014/main" id="{7F564575-266D-4BE9-AEF3-D9255AB055CE}"/>
                  </a:ext>
                </a:extLst>
              </p:cNvPr>
              <p:cNvSpPr>
                <a:spLocks noChangeArrowheads="1"/>
              </p:cNvSpPr>
              <p:nvPr/>
            </p:nvSpPr>
            <p:spPr bwMode="auto">
              <a:xfrm>
                <a:off x="4686" y="2580"/>
                <a:ext cx="136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Use of Force (type &amp; frequency)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8" name="Rectangle 181">
                <a:extLst>
                  <a:ext uri="{FF2B5EF4-FFF2-40B4-BE49-F238E27FC236}">
                    <a16:creationId xmlns:a16="http://schemas.microsoft.com/office/drawing/2014/main" id="{D18D347D-1B4E-45AE-A022-7C9BBAFF1312}"/>
                  </a:ext>
                </a:extLst>
              </p:cNvPr>
              <p:cNvSpPr>
                <a:spLocks noChangeArrowheads="1"/>
              </p:cNvSpPr>
              <p:nvPr/>
            </p:nvSpPr>
            <p:spPr bwMode="auto">
              <a:xfrm>
                <a:off x="5955" y="2580"/>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9" name="Rectangle 182">
                <a:extLst>
                  <a:ext uri="{FF2B5EF4-FFF2-40B4-BE49-F238E27FC236}">
                    <a16:creationId xmlns:a16="http://schemas.microsoft.com/office/drawing/2014/main" id="{47BD0A38-86F4-4A61-8846-26FC476A2E68}"/>
                  </a:ext>
                </a:extLst>
              </p:cNvPr>
              <p:cNvSpPr>
                <a:spLocks noChangeArrowheads="1"/>
              </p:cNvSpPr>
              <p:nvPr/>
            </p:nvSpPr>
            <p:spPr bwMode="auto">
              <a:xfrm>
                <a:off x="4527" y="2660"/>
                <a:ext cx="12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0" name="Rectangle 183">
                <a:extLst>
                  <a:ext uri="{FF2B5EF4-FFF2-40B4-BE49-F238E27FC236}">
                    <a16:creationId xmlns:a16="http://schemas.microsoft.com/office/drawing/2014/main" id="{79B478A5-043A-4870-A457-423108D0A817}"/>
                  </a:ext>
                </a:extLst>
              </p:cNvPr>
              <p:cNvSpPr>
                <a:spLocks noChangeArrowheads="1"/>
              </p:cNvSpPr>
              <p:nvPr/>
            </p:nvSpPr>
            <p:spPr bwMode="auto">
              <a:xfrm>
                <a:off x="4606" y="2659"/>
                <a:ext cx="7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1" name="Rectangle 184">
                <a:extLst>
                  <a:ext uri="{FF2B5EF4-FFF2-40B4-BE49-F238E27FC236}">
                    <a16:creationId xmlns:a16="http://schemas.microsoft.com/office/drawing/2014/main" id="{C1018D0A-FF66-4E06-BD0A-9FECB0C1838E}"/>
                  </a:ext>
                </a:extLst>
              </p:cNvPr>
              <p:cNvSpPr>
                <a:spLocks noChangeArrowheads="1"/>
              </p:cNvSpPr>
              <p:nvPr/>
            </p:nvSpPr>
            <p:spPr bwMode="auto">
              <a:xfrm>
                <a:off x="4686" y="2660"/>
                <a:ext cx="95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Personnel Complaints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2" name="Rectangle 185">
                <a:extLst>
                  <a:ext uri="{FF2B5EF4-FFF2-40B4-BE49-F238E27FC236}">
                    <a16:creationId xmlns:a16="http://schemas.microsoft.com/office/drawing/2014/main" id="{3590D1BC-B1D3-46CC-AEEF-3347D0D6EE62}"/>
                  </a:ext>
                </a:extLst>
              </p:cNvPr>
              <p:cNvSpPr>
                <a:spLocks noChangeArrowheads="1"/>
              </p:cNvSpPr>
              <p:nvPr/>
            </p:nvSpPr>
            <p:spPr bwMode="auto">
              <a:xfrm>
                <a:off x="5566" y="2660"/>
                <a:ext cx="212"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3" name="Rectangle 186">
                <a:extLst>
                  <a:ext uri="{FF2B5EF4-FFF2-40B4-BE49-F238E27FC236}">
                    <a16:creationId xmlns:a16="http://schemas.microsoft.com/office/drawing/2014/main" id="{618BCBEF-0AA9-417F-95B6-90FB1667A106}"/>
                  </a:ext>
                </a:extLst>
              </p:cNvPr>
              <p:cNvSpPr>
                <a:spLocks noChangeArrowheads="1"/>
              </p:cNvSpPr>
              <p:nvPr/>
            </p:nvSpPr>
            <p:spPr bwMode="auto">
              <a:xfrm>
                <a:off x="4686" y="2739"/>
                <a:ext cx="58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adjudications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4" name="Rectangle 187">
                <a:extLst>
                  <a:ext uri="{FF2B5EF4-FFF2-40B4-BE49-F238E27FC236}">
                    <a16:creationId xmlns:a16="http://schemas.microsoft.com/office/drawing/2014/main" id="{346F212D-9E88-4E68-8330-FF1BF7E31286}"/>
                  </a:ext>
                </a:extLst>
              </p:cNvPr>
              <p:cNvSpPr>
                <a:spLocks noChangeArrowheads="1"/>
              </p:cNvSpPr>
              <p:nvPr/>
            </p:nvSpPr>
            <p:spPr bwMode="auto">
              <a:xfrm>
                <a:off x="5204" y="2739"/>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5" name="Rectangle 188">
                <a:extLst>
                  <a:ext uri="{FF2B5EF4-FFF2-40B4-BE49-F238E27FC236}">
                    <a16:creationId xmlns:a16="http://schemas.microsoft.com/office/drawing/2014/main" id="{A16140BC-4EB0-4DF0-8EDF-D8E3D4222CA2}"/>
                  </a:ext>
                </a:extLst>
              </p:cNvPr>
              <p:cNvSpPr>
                <a:spLocks noChangeArrowheads="1"/>
              </p:cNvSpPr>
              <p:nvPr/>
            </p:nvSpPr>
            <p:spPr bwMode="auto">
              <a:xfrm>
                <a:off x="6235" y="2416"/>
                <a:ext cx="20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Jan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6" name="Rectangle 189">
                <a:extLst>
                  <a:ext uri="{FF2B5EF4-FFF2-40B4-BE49-F238E27FC236}">
                    <a16:creationId xmlns:a16="http://schemas.microsoft.com/office/drawing/2014/main" id="{7DFCCAEA-DC92-48E4-B6FB-04D888DB62DA}"/>
                  </a:ext>
                </a:extLst>
              </p:cNvPr>
              <p:cNvSpPr>
                <a:spLocks noChangeArrowheads="1"/>
              </p:cNvSpPr>
              <p:nvPr/>
            </p:nvSpPr>
            <p:spPr bwMode="auto">
              <a:xfrm>
                <a:off x="6389" y="2416"/>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7" name="Rectangle 190">
                <a:extLst>
                  <a:ext uri="{FF2B5EF4-FFF2-40B4-BE49-F238E27FC236}">
                    <a16:creationId xmlns:a16="http://schemas.microsoft.com/office/drawing/2014/main" id="{84DB6F3A-FAF4-468B-AF19-034DD192A07F}"/>
                  </a:ext>
                </a:extLst>
              </p:cNvPr>
              <p:cNvSpPr>
                <a:spLocks noChangeArrowheads="1"/>
              </p:cNvSpPr>
              <p:nvPr/>
            </p:nvSpPr>
            <p:spPr bwMode="auto">
              <a:xfrm>
                <a:off x="6421" y="2416"/>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8" name="Rectangle 191">
                <a:extLst>
                  <a:ext uri="{FF2B5EF4-FFF2-40B4-BE49-F238E27FC236}">
                    <a16:creationId xmlns:a16="http://schemas.microsoft.com/office/drawing/2014/main" id="{4755E3A4-FB7D-48B5-BE6C-D0F4483F52C5}"/>
                  </a:ext>
                </a:extLst>
              </p:cNvPr>
              <p:cNvSpPr>
                <a:spLocks noChangeArrowheads="1"/>
              </p:cNvSpPr>
              <p:nvPr/>
            </p:nvSpPr>
            <p:spPr bwMode="auto">
              <a:xfrm>
                <a:off x="6445" y="2416"/>
                <a:ext cx="24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2021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9" name="Rectangle 192">
                <a:extLst>
                  <a:ext uri="{FF2B5EF4-FFF2-40B4-BE49-F238E27FC236}">
                    <a16:creationId xmlns:a16="http://schemas.microsoft.com/office/drawing/2014/main" id="{8958C20D-210A-4889-BA2B-B5C725BB3B86}"/>
                  </a:ext>
                </a:extLst>
              </p:cNvPr>
              <p:cNvSpPr>
                <a:spLocks noChangeArrowheads="1"/>
              </p:cNvSpPr>
              <p:nvPr/>
            </p:nvSpPr>
            <p:spPr bwMode="auto">
              <a:xfrm>
                <a:off x="6639" y="2416"/>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0" name="Rectangle 193">
                <a:extLst>
                  <a:ext uri="{FF2B5EF4-FFF2-40B4-BE49-F238E27FC236}">
                    <a16:creationId xmlns:a16="http://schemas.microsoft.com/office/drawing/2014/main" id="{F2A140EB-376F-49FF-B01F-681F91E42972}"/>
                  </a:ext>
                </a:extLst>
              </p:cNvPr>
              <p:cNvSpPr>
                <a:spLocks noChangeArrowheads="1"/>
              </p:cNvSpPr>
              <p:nvPr/>
            </p:nvSpPr>
            <p:spPr bwMode="auto">
              <a:xfrm>
                <a:off x="942" y="241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Rectangle 194">
                <a:extLst>
                  <a:ext uri="{FF2B5EF4-FFF2-40B4-BE49-F238E27FC236}">
                    <a16:creationId xmlns:a16="http://schemas.microsoft.com/office/drawing/2014/main" id="{E9AF9EF9-B7B9-4420-940D-285893A54EC2}"/>
                  </a:ext>
                </a:extLst>
              </p:cNvPr>
              <p:cNvSpPr>
                <a:spLocks noChangeArrowheads="1"/>
              </p:cNvSpPr>
              <p:nvPr/>
            </p:nvSpPr>
            <p:spPr bwMode="auto">
              <a:xfrm>
                <a:off x="946" y="2416"/>
                <a:ext cx="79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Rectangle 195">
                <a:extLst>
                  <a:ext uri="{FF2B5EF4-FFF2-40B4-BE49-F238E27FC236}">
                    <a16:creationId xmlns:a16="http://schemas.microsoft.com/office/drawing/2014/main" id="{97531CA3-A901-4128-9DC0-53BAA95BC7FB}"/>
                  </a:ext>
                </a:extLst>
              </p:cNvPr>
              <p:cNvSpPr>
                <a:spLocks noChangeArrowheads="1"/>
              </p:cNvSpPr>
              <p:nvPr/>
            </p:nvSpPr>
            <p:spPr bwMode="auto">
              <a:xfrm>
                <a:off x="1737" y="241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Rectangle 196">
                <a:extLst>
                  <a:ext uri="{FF2B5EF4-FFF2-40B4-BE49-F238E27FC236}">
                    <a16:creationId xmlns:a16="http://schemas.microsoft.com/office/drawing/2014/main" id="{1A1F5B46-88EE-428E-8137-14A7EDE95859}"/>
                  </a:ext>
                </a:extLst>
              </p:cNvPr>
              <p:cNvSpPr>
                <a:spLocks noChangeArrowheads="1"/>
              </p:cNvSpPr>
              <p:nvPr/>
            </p:nvSpPr>
            <p:spPr bwMode="auto">
              <a:xfrm>
                <a:off x="1741" y="2416"/>
                <a:ext cx="98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Rectangle 197">
                <a:extLst>
                  <a:ext uri="{FF2B5EF4-FFF2-40B4-BE49-F238E27FC236}">
                    <a16:creationId xmlns:a16="http://schemas.microsoft.com/office/drawing/2014/main" id="{2C4EA81D-1902-496A-862D-4DABBB819AF6}"/>
                  </a:ext>
                </a:extLst>
              </p:cNvPr>
              <p:cNvSpPr>
                <a:spLocks noChangeArrowheads="1"/>
              </p:cNvSpPr>
              <p:nvPr/>
            </p:nvSpPr>
            <p:spPr bwMode="auto">
              <a:xfrm>
                <a:off x="2726" y="241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Rectangle 198">
                <a:extLst>
                  <a:ext uri="{FF2B5EF4-FFF2-40B4-BE49-F238E27FC236}">
                    <a16:creationId xmlns:a16="http://schemas.microsoft.com/office/drawing/2014/main" id="{B42EBE0F-9A89-49C8-8BEA-9755EF4332E8}"/>
                  </a:ext>
                </a:extLst>
              </p:cNvPr>
              <p:cNvSpPr>
                <a:spLocks noChangeArrowheads="1"/>
              </p:cNvSpPr>
              <p:nvPr/>
            </p:nvSpPr>
            <p:spPr bwMode="auto">
              <a:xfrm>
                <a:off x="2730" y="2416"/>
                <a:ext cx="158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Rectangle 199">
                <a:extLst>
                  <a:ext uri="{FF2B5EF4-FFF2-40B4-BE49-F238E27FC236}">
                    <a16:creationId xmlns:a16="http://schemas.microsoft.com/office/drawing/2014/main" id="{4AFFF6CD-294D-4DEF-ADF1-55834121E70F}"/>
                  </a:ext>
                </a:extLst>
              </p:cNvPr>
              <p:cNvSpPr>
                <a:spLocks noChangeArrowheads="1"/>
              </p:cNvSpPr>
              <p:nvPr/>
            </p:nvSpPr>
            <p:spPr bwMode="auto">
              <a:xfrm>
                <a:off x="4316" y="241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Rectangle 200">
                <a:extLst>
                  <a:ext uri="{FF2B5EF4-FFF2-40B4-BE49-F238E27FC236}">
                    <a16:creationId xmlns:a16="http://schemas.microsoft.com/office/drawing/2014/main" id="{DE33DAB1-4762-4E48-903D-4318A7CF4CFA}"/>
                  </a:ext>
                </a:extLst>
              </p:cNvPr>
              <p:cNvSpPr>
                <a:spLocks noChangeArrowheads="1"/>
              </p:cNvSpPr>
              <p:nvPr/>
            </p:nvSpPr>
            <p:spPr bwMode="auto">
              <a:xfrm>
                <a:off x="4320" y="2416"/>
                <a:ext cx="18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Rectangle 201">
                <a:extLst>
                  <a:ext uri="{FF2B5EF4-FFF2-40B4-BE49-F238E27FC236}">
                    <a16:creationId xmlns:a16="http://schemas.microsoft.com/office/drawing/2014/main" id="{82E769EF-8D2F-4084-9533-49E20A2611AF}"/>
                  </a:ext>
                </a:extLst>
              </p:cNvPr>
              <p:cNvSpPr>
                <a:spLocks noChangeArrowheads="1"/>
              </p:cNvSpPr>
              <p:nvPr/>
            </p:nvSpPr>
            <p:spPr bwMode="auto">
              <a:xfrm>
                <a:off x="6183" y="241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Rectangle 202">
                <a:extLst>
                  <a:ext uri="{FF2B5EF4-FFF2-40B4-BE49-F238E27FC236}">
                    <a16:creationId xmlns:a16="http://schemas.microsoft.com/office/drawing/2014/main" id="{7966E0EA-10B7-4C7B-85CD-B93FB6BE6340}"/>
                  </a:ext>
                </a:extLst>
              </p:cNvPr>
              <p:cNvSpPr>
                <a:spLocks noChangeArrowheads="1"/>
              </p:cNvSpPr>
              <p:nvPr/>
            </p:nvSpPr>
            <p:spPr bwMode="auto">
              <a:xfrm>
                <a:off x="6187" y="2416"/>
                <a:ext cx="63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Rectangle 203">
                <a:extLst>
                  <a:ext uri="{FF2B5EF4-FFF2-40B4-BE49-F238E27FC236}">
                    <a16:creationId xmlns:a16="http://schemas.microsoft.com/office/drawing/2014/main" id="{32A0D03F-5BEE-4D53-873A-0D342A62EC82}"/>
                  </a:ext>
                </a:extLst>
              </p:cNvPr>
              <p:cNvSpPr>
                <a:spLocks noChangeArrowheads="1"/>
              </p:cNvSpPr>
              <p:nvPr/>
            </p:nvSpPr>
            <p:spPr bwMode="auto">
              <a:xfrm>
                <a:off x="6818" y="241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Rectangle 204">
                <a:extLst>
                  <a:ext uri="{FF2B5EF4-FFF2-40B4-BE49-F238E27FC236}">
                    <a16:creationId xmlns:a16="http://schemas.microsoft.com/office/drawing/2014/main" id="{C6CAA649-698A-4F5A-9778-16BD4A757872}"/>
                  </a:ext>
                </a:extLst>
              </p:cNvPr>
              <p:cNvSpPr>
                <a:spLocks noChangeArrowheads="1"/>
              </p:cNvSpPr>
              <p:nvPr/>
            </p:nvSpPr>
            <p:spPr bwMode="auto">
              <a:xfrm>
                <a:off x="942" y="2419"/>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 name="Rectangle 206">
              <a:extLst>
                <a:ext uri="{FF2B5EF4-FFF2-40B4-BE49-F238E27FC236}">
                  <a16:creationId xmlns:a16="http://schemas.microsoft.com/office/drawing/2014/main" id="{26D0B668-80EB-4771-8DE0-6745F03D3420}"/>
                </a:ext>
              </a:extLst>
            </p:cNvPr>
            <p:cNvSpPr>
              <a:spLocks noChangeArrowheads="1"/>
            </p:cNvSpPr>
            <p:nvPr/>
          </p:nvSpPr>
          <p:spPr bwMode="auto">
            <a:xfrm>
              <a:off x="1737" y="2419"/>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207">
              <a:extLst>
                <a:ext uri="{FF2B5EF4-FFF2-40B4-BE49-F238E27FC236}">
                  <a16:creationId xmlns:a16="http://schemas.microsoft.com/office/drawing/2014/main" id="{066C616A-8944-47DC-87DE-69BA536FA568}"/>
                </a:ext>
              </a:extLst>
            </p:cNvPr>
            <p:cNvSpPr>
              <a:spLocks noChangeArrowheads="1"/>
            </p:cNvSpPr>
            <p:nvPr/>
          </p:nvSpPr>
          <p:spPr bwMode="auto">
            <a:xfrm>
              <a:off x="2726" y="2419"/>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208">
              <a:extLst>
                <a:ext uri="{FF2B5EF4-FFF2-40B4-BE49-F238E27FC236}">
                  <a16:creationId xmlns:a16="http://schemas.microsoft.com/office/drawing/2014/main" id="{5840A5CF-7EA7-43D2-97BD-EF19BE37F1F5}"/>
                </a:ext>
              </a:extLst>
            </p:cNvPr>
            <p:cNvSpPr>
              <a:spLocks noChangeArrowheads="1"/>
            </p:cNvSpPr>
            <p:nvPr/>
          </p:nvSpPr>
          <p:spPr bwMode="auto">
            <a:xfrm>
              <a:off x="4316" y="2419"/>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209">
              <a:extLst>
                <a:ext uri="{FF2B5EF4-FFF2-40B4-BE49-F238E27FC236}">
                  <a16:creationId xmlns:a16="http://schemas.microsoft.com/office/drawing/2014/main" id="{C0805383-05B5-4A15-BA10-D47A02D06431}"/>
                </a:ext>
              </a:extLst>
            </p:cNvPr>
            <p:cNvSpPr>
              <a:spLocks noChangeArrowheads="1"/>
            </p:cNvSpPr>
            <p:nvPr/>
          </p:nvSpPr>
          <p:spPr bwMode="auto">
            <a:xfrm>
              <a:off x="6183" y="2419"/>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210">
              <a:extLst>
                <a:ext uri="{FF2B5EF4-FFF2-40B4-BE49-F238E27FC236}">
                  <a16:creationId xmlns:a16="http://schemas.microsoft.com/office/drawing/2014/main" id="{D20738B9-4D57-4F45-B48C-F55B0FB736ED}"/>
                </a:ext>
              </a:extLst>
            </p:cNvPr>
            <p:cNvSpPr>
              <a:spLocks noChangeArrowheads="1"/>
            </p:cNvSpPr>
            <p:nvPr/>
          </p:nvSpPr>
          <p:spPr bwMode="auto">
            <a:xfrm>
              <a:off x="6818" y="2419"/>
              <a:ext cx="4"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211">
              <a:extLst>
                <a:ext uri="{FF2B5EF4-FFF2-40B4-BE49-F238E27FC236}">
                  <a16:creationId xmlns:a16="http://schemas.microsoft.com/office/drawing/2014/main" id="{3B55F1DD-B832-4CBF-AF33-C4D10B5A8AD0}"/>
                </a:ext>
              </a:extLst>
            </p:cNvPr>
            <p:cNvSpPr>
              <a:spLocks noChangeArrowheads="1"/>
            </p:cNvSpPr>
            <p:nvPr/>
          </p:nvSpPr>
          <p:spPr bwMode="auto">
            <a:xfrm>
              <a:off x="993" y="2494"/>
              <a:ext cx="48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effectLst/>
                  <a:latin typeface="Times New Roman" panose="02020603050405020304" pitchFamily="18" charset="0"/>
                </a:rPr>
                <a:t>Accountability</a:t>
              </a:r>
              <a:endParaRPr kumimoji="0" lang="en-US" altLang="en-US" sz="1800" b="0" i="0" u="none" strike="noStrike" cap="none" normalizeH="0" baseline="0" dirty="0">
                <a:ln>
                  <a:noFill/>
                </a:ln>
                <a:effectLst/>
                <a:latin typeface="Arial" panose="020B0604020202020204" pitchFamily="34" charset="0"/>
              </a:endParaRPr>
            </a:p>
          </p:txBody>
        </p:sp>
        <p:sp>
          <p:nvSpPr>
            <p:cNvPr id="13" name="Rectangle 212">
              <a:extLst>
                <a:ext uri="{FF2B5EF4-FFF2-40B4-BE49-F238E27FC236}">
                  <a16:creationId xmlns:a16="http://schemas.microsoft.com/office/drawing/2014/main" id="{FAC2B796-365B-42D2-B5E6-4D9D8A33B426}"/>
                </a:ext>
              </a:extLst>
            </p:cNvPr>
            <p:cNvSpPr>
              <a:spLocks noChangeArrowheads="1"/>
            </p:cNvSpPr>
            <p:nvPr/>
          </p:nvSpPr>
          <p:spPr bwMode="auto">
            <a:xfrm>
              <a:off x="1603" y="2494"/>
              <a:ext cx="69"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213">
              <a:extLst>
                <a:ext uri="{FF2B5EF4-FFF2-40B4-BE49-F238E27FC236}">
                  <a16:creationId xmlns:a16="http://schemas.microsoft.com/office/drawing/2014/main" id="{B12C4A9A-7D32-459C-A714-4F244313201E}"/>
                </a:ext>
              </a:extLst>
            </p:cNvPr>
            <p:cNvSpPr>
              <a:spLocks noChangeArrowheads="1"/>
            </p:cNvSpPr>
            <p:nvPr/>
          </p:nvSpPr>
          <p:spPr bwMode="auto">
            <a:xfrm>
              <a:off x="1787" y="2496"/>
              <a:ext cx="85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transparency of Use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214">
              <a:extLst>
                <a:ext uri="{FF2B5EF4-FFF2-40B4-BE49-F238E27FC236}">
                  <a16:creationId xmlns:a16="http://schemas.microsoft.com/office/drawing/2014/main" id="{CB1F33E7-B9D6-4B48-8D31-9E15B5FA6C10}"/>
                </a:ext>
              </a:extLst>
            </p:cNvPr>
            <p:cNvSpPr>
              <a:spLocks noChangeArrowheads="1"/>
            </p:cNvSpPr>
            <p:nvPr/>
          </p:nvSpPr>
          <p:spPr bwMode="auto">
            <a:xfrm>
              <a:off x="2563" y="2496"/>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215">
              <a:extLst>
                <a:ext uri="{FF2B5EF4-FFF2-40B4-BE49-F238E27FC236}">
                  <a16:creationId xmlns:a16="http://schemas.microsoft.com/office/drawing/2014/main" id="{D9B07A94-85FF-49A1-8294-01C4C71C3453}"/>
                </a:ext>
              </a:extLst>
            </p:cNvPr>
            <p:cNvSpPr>
              <a:spLocks noChangeArrowheads="1"/>
            </p:cNvSpPr>
            <p:nvPr/>
          </p:nvSpPr>
          <p:spPr bwMode="auto">
            <a:xfrm>
              <a:off x="2778" y="2496"/>
              <a:ext cx="1272"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access to use of force data and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216">
              <a:extLst>
                <a:ext uri="{FF2B5EF4-FFF2-40B4-BE49-F238E27FC236}">
                  <a16:creationId xmlns:a16="http://schemas.microsoft.com/office/drawing/2014/main" id="{8B3781AB-D5EF-4FFD-BD6E-413A3CDF2534}"/>
                </a:ext>
              </a:extLst>
            </p:cNvPr>
            <p:cNvSpPr>
              <a:spLocks noChangeArrowheads="1"/>
            </p:cNvSpPr>
            <p:nvPr/>
          </p:nvSpPr>
          <p:spPr bwMode="auto">
            <a:xfrm>
              <a:off x="3958" y="2496"/>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217">
              <a:extLst>
                <a:ext uri="{FF2B5EF4-FFF2-40B4-BE49-F238E27FC236}">
                  <a16:creationId xmlns:a16="http://schemas.microsoft.com/office/drawing/2014/main" id="{64FE2C03-EFF4-435A-852B-A88C9B13E59E}"/>
                </a:ext>
              </a:extLst>
            </p:cNvPr>
            <p:cNvSpPr>
              <a:spLocks noChangeArrowheads="1"/>
            </p:cNvSpPr>
            <p:nvPr/>
          </p:nvSpPr>
          <p:spPr bwMode="auto">
            <a:xfrm>
              <a:off x="6188" y="2503"/>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218">
              <a:extLst>
                <a:ext uri="{FF2B5EF4-FFF2-40B4-BE49-F238E27FC236}">
                  <a16:creationId xmlns:a16="http://schemas.microsoft.com/office/drawing/2014/main" id="{79F9816F-5F52-4B67-94E0-30E31CE4B6C0}"/>
                </a:ext>
              </a:extLst>
            </p:cNvPr>
            <p:cNvSpPr>
              <a:spLocks noChangeArrowheads="1"/>
            </p:cNvSpPr>
            <p:nvPr/>
          </p:nvSpPr>
          <p:spPr bwMode="auto">
            <a:xfrm>
              <a:off x="942" y="249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219">
              <a:extLst>
                <a:ext uri="{FF2B5EF4-FFF2-40B4-BE49-F238E27FC236}">
                  <a16:creationId xmlns:a16="http://schemas.microsoft.com/office/drawing/2014/main" id="{87E5095C-8BFC-4E3C-AB74-3E075110B582}"/>
                </a:ext>
              </a:extLst>
            </p:cNvPr>
            <p:cNvSpPr>
              <a:spLocks noChangeArrowheads="1"/>
            </p:cNvSpPr>
            <p:nvPr/>
          </p:nvSpPr>
          <p:spPr bwMode="auto">
            <a:xfrm>
              <a:off x="1737" y="249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220">
              <a:extLst>
                <a:ext uri="{FF2B5EF4-FFF2-40B4-BE49-F238E27FC236}">
                  <a16:creationId xmlns:a16="http://schemas.microsoft.com/office/drawing/2014/main" id="{FF2DDF88-0007-4C8C-B97B-8F40B3F2A4E1}"/>
                </a:ext>
              </a:extLst>
            </p:cNvPr>
            <p:cNvSpPr>
              <a:spLocks noChangeArrowheads="1"/>
            </p:cNvSpPr>
            <p:nvPr/>
          </p:nvSpPr>
          <p:spPr bwMode="auto">
            <a:xfrm>
              <a:off x="2726" y="249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221">
              <a:extLst>
                <a:ext uri="{FF2B5EF4-FFF2-40B4-BE49-F238E27FC236}">
                  <a16:creationId xmlns:a16="http://schemas.microsoft.com/office/drawing/2014/main" id="{C53ACC05-31B2-4BC8-9082-B035D2B34893}"/>
                </a:ext>
              </a:extLst>
            </p:cNvPr>
            <p:cNvSpPr>
              <a:spLocks noChangeArrowheads="1"/>
            </p:cNvSpPr>
            <p:nvPr/>
          </p:nvSpPr>
          <p:spPr bwMode="auto">
            <a:xfrm>
              <a:off x="4316" y="249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2">
              <a:extLst>
                <a:ext uri="{FF2B5EF4-FFF2-40B4-BE49-F238E27FC236}">
                  <a16:creationId xmlns:a16="http://schemas.microsoft.com/office/drawing/2014/main" id="{B95B67B4-513A-40A2-BCD6-25C404264D66}"/>
                </a:ext>
              </a:extLst>
            </p:cNvPr>
            <p:cNvSpPr>
              <a:spLocks noChangeArrowheads="1"/>
            </p:cNvSpPr>
            <p:nvPr/>
          </p:nvSpPr>
          <p:spPr bwMode="auto">
            <a:xfrm>
              <a:off x="6183" y="249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23">
              <a:extLst>
                <a:ext uri="{FF2B5EF4-FFF2-40B4-BE49-F238E27FC236}">
                  <a16:creationId xmlns:a16="http://schemas.microsoft.com/office/drawing/2014/main" id="{BC49F7A5-6243-44D1-9EF9-DAB6B04C3B79}"/>
                </a:ext>
              </a:extLst>
            </p:cNvPr>
            <p:cNvSpPr>
              <a:spLocks noChangeArrowheads="1"/>
            </p:cNvSpPr>
            <p:nvPr/>
          </p:nvSpPr>
          <p:spPr bwMode="auto">
            <a:xfrm>
              <a:off x="6818" y="249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24">
              <a:extLst>
                <a:ext uri="{FF2B5EF4-FFF2-40B4-BE49-F238E27FC236}">
                  <a16:creationId xmlns:a16="http://schemas.microsoft.com/office/drawing/2014/main" id="{0DCFDBED-D4EB-415C-B537-6B3D33CBE65C}"/>
                </a:ext>
              </a:extLst>
            </p:cNvPr>
            <p:cNvSpPr>
              <a:spLocks noChangeArrowheads="1"/>
            </p:cNvSpPr>
            <p:nvPr/>
          </p:nvSpPr>
          <p:spPr bwMode="auto">
            <a:xfrm>
              <a:off x="942" y="2501"/>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25">
              <a:extLst>
                <a:ext uri="{FF2B5EF4-FFF2-40B4-BE49-F238E27FC236}">
                  <a16:creationId xmlns:a16="http://schemas.microsoft.com/office/drawing/2014/main" id="{7CF993C1-5614-4FF8-88C6-82AE3B6EBC07}"/>
                </a:ext>
              </a:extLst>
            </p:cNvPr>
            <p:cNvSpPr>
              <a:spLocks noChangeArrowheads="1"/>
            </p:cNvSpPr>
            <p:nvPr/>
          </p:nvSpPr>
          <p:spPr bwMode="auto">
            <a:xfrm>
              <a:off x="1737" y="2501"/>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226">
              <a:extLst>
                <a:ext uri="{FF2B5EF4-FFF2-40B4-BE49-F238E27FC236}">
                  <a16:creationId xmlns:a16="http://schemas.microsoft.com/office/drawing/2014/main" id="{66566934-C2D6-42C9-B032-490FDDEBF5CD}"/>
                </a:ext>
              </a:extLst>
            </p:cNvPr>
            <p:cNvSpPr>
              <a:spLocks noChangeArrowheads="1"/>
            </p:cNvSpPr>
            <p:nvPr/>
          </p:nvSpPr>
          <p:spPr bwMode="auto">
            <a:xfrm>
              <a:off x="2726" y="2501"/>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227">
              <a:extLst>
                <a:ext uri="{FF2B5EF4-FFF2-40B4-BE49-F238E27FC236}">
                  <a16:creationId xmlns:a16="http://schemas.microsoft.com/office/drawing/2014/main" id="{0B8A2D16-10B8-436B-932C-7AE9720D8F51}"/>
                </a:ext>
              </a:extLst>
            </p:cNvPr>
            <p:cNvSpPr>
              <a:spLocks noChangeArrowheads="1"/>
            </p:cNvSpPr>
            <p:nvPr/>
          </p:nvSpPr>
          <p:spPr bwMode="auto">
            <a:xfrm>
              <a:off x="4316" y="2501"/>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28">
              <a:extLst>
                <a:ext uri="{FF2B5EF4-FFF2-40B4-BE49-F238E27FC236}">
                  <a16:creationId xmlns:a16="http://schemas.microsoft.com/office/drawing/2014/main" id="{06A52A59-FABA-43A6-99F8-63DE15B5F26E}"/>
                </a:ext>
              </a:extLst>
            </p:cNvPr>
            <p:cNvSpPr>
              <a:spLocks noChangeArrowheads="1"/>
            </p:cNvSpPr>
            <p:nvPr/>
          </p:nvSpPr>
          <p:spPr bwMode="auto">
            <a:xfrm>
              <a:off x="6183" y="2501"/>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29">
              <a:extLst>
                <a:ext uri="{FF2B5EF4-FFF2-40B4-BE49-F238E27FC236}">
                  <a16:creationId xmlns:a16="http://schemas.microsoft.com/office/drawing/2014/main" id="{BE6BAE43-0570-44C6-A83D-170CAA5A8EB4}"/>
                </a:ext>
              </a:extLst>
            </p:cNvPr>
            <p:cNvSpPr>
              <a:spLocks noChangeArrowheads="1"/>
            </p:cNvSpPr>
            <p:nvPr/>
          </p:nvSpPr>
          <p:spPr bwMode="auto">
            <a:xfrm>
              <a:off x="6818" y="2501"/>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30">
              <a:extLst>
                <a:ext uri="{FF2B5EF4-FFF2-40B4-BE49-F238E27FC236}">
                  <a16:creationId xmlns:a16="http://schemas.microsoft.com/office/drawing/2014/main" id="{C552D171-0DC2-4B2D-A028-EAF3FAB1D92E}"/>
                </a:ext>
              </a:extLst>
            </p:cNvPr>
            <p:cNvSpPr>
              <a:spLocks noChangeArrowheads="1"/>
            </p:cNvSpPr>
            <p:nvPr/>
          </p:nvSpPr>
          <p:spPr bwMode="auto">
            <a:xfrm>
              <a:off x="946" y="2582"/>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31">
              <a:extLst>
                <a:ext uri="{FF2B5EF4-FFF2-40B4-BE49-F238E27FC236}">
                  <a16:creationId xmlns:a16="http://schemas.microsoft.com/office/drawing/2014/main" id="{2928FC29-28A8-43A3-9D02-0396A769FD62}"/>
                </a:ext>
              </a:extLst>
            </p:cNvPr>
            <p:cNvSpPr>
              <a:spLocks noChangeArrowheads="1"/>
            </p:cNvSpPr>
            <p:nvPr/>
          </p:nvSpPr>
          <p:spPr bwMode="auto">
            <a:xfrm>
              <a:off x="1787" y="2575"/>
              <a:ext cx="77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of Force Incidents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32">
              <a:extLst>
                <a:ext uri="{FF2B5EF4-FFF2-40B4-BE49-F238E27FC236}">
                  <a16:creationId xmlns:a16="http://schemas.microsoft.com/office/drawing/2014/main" id="{088E38CA-C894-406D-89BC-5B955F365CBB}"/>
                </a:ext>
              </a:extLst>
            </p:cNvPr>
            <p:cNvSpPr>
              <a:spLocks noChangeArrowheads="1"/>
            </p:cNvSpPr>
            <p:nvPr/>
          </p:nvSpPr>
          <p:spPr bwMode="auto">
            <a:xfrm>
              <a:off x="2493" y="2575"/>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33">
              <a:extLst>
                <a:ext uri="{FF2B5EF4-FFF2-40B4-BE49-F238E27FC236}">
                  <a16:creationId xmlns:a16="http://schemas.microsoft.com/office/drawing/2014/main" id="{9383C9EE-ADF6-4A7A-84F8-C424C8804F74}"/>
                </a:ext>
              </a:extLst>
            </p:cNvPr>
            <p:cNvSpPr>
              <a:spLocks noChangeArrowheads="1"/>
            </p:cNvSpPr>
            <p:nvPr/>
          </p:nvSpPr>
          <p:spPr bwMode="auto">
            <a:xfrm>
              <a:off x="2778" y="2575"/>
              <a:ext cx="142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personnel complaint incidents and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234">
              <a:extLst>
                <a:ext uri="{FF2B5EF4-FFF2-40B4-BE49-F238E27FC236}">
                  <a16:creationId xmlns:a16="http://schemas.microsoft.com/office/drawing/2014/main" id="{7FF761C1-1805-4C51-BBBE-160E167F249B}"/>
                </a:ext>
              </a:extLst>
            </p:cNvPr>
            <p:cNvSpPr>
              <a:spLocks noChangeArrowheads="1"/>
            </p:cNvSpPr>
            <p:nvPr/>
          </p:nvSpPr>
          <p:spPr bwMode="auto">
            <a:xfrm>
              <a:off x="4106" y="2575"/>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235">
              <a:extLst>
                <a:ext uri="{FF2B5EF4-FFF2-40B4-BE49-F238E27FC236}">
                  <a16:creationId xmlns:a16="http://schemas.microsoft.com/office/drawing/2014/main" id="{B79474F8-AFDF-493D-8676-4C99DDB2391F}"/>
                </a:ext>
              </a:extLst>
            </p:cNvPr>
            <p:cNvSpPr>
              <a:spLocks noChangeArrowheads="1"/>
            </p:cNvSpPr>
            <p:nvPr/>
          </p:nvSpPr>
          <p:spPr bwMode="auto">
            <a:xfrm>
              <a:off x="6188" y="2582"/>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236">
              <a:extLst>
                <a:ext uri="{FF2B5EF4-FFF2-40B4-BE49-F238E27FC236}">
                  <a16:creationId xmlns:a16="http://schemas.microsoft.com/office/drawing/2014/main" id="{AC52A3A5-A31B-4F38-A621-9312FCE40C85}"/>
                </a:ext>
              </a:extLst>
            </p:cNvPr>
            <p:cNvSpPr>
              <a:spLocks noChangeArrowheads="1"/>
            </p:cNvSpPr>
            <p:nvPr/>
          </p:nvSpPr>
          <p:spPr bwMode="auto">
            <a:xfrm>
              <a:off x="942" y="257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237">
              <a:extLst>
                <a:ext uri="{FF2B5EF4-FFF2-40B4-BE49-F238E27FC236}">
                  <a16:creationId xmlns:a16="http://schemas.microsoft.com/office/drawing/2014/main" id="{4693FC9B-AE66-4A1C-8328-39B1EF9ECDD2}"/>
                </a:ext>
              </a:extLst>
            </p:cNvPr>
            <p:cNvSpPr>
              <a:spLocks noChangeArrowheads="1"/>
            </p:cNvSpPr>
            <p:nvPr/>
          </p:nvSpPr>
          <p:spPr bwMode="auto">
            <a:xfrm>
              <a:off x="1737" y="257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238">
              <a:extLst>
                <a:ext uri="{FF2B5EF4-FFF2-40B4-BE49-F238E27FC236}">
                  <a16:creationId xmlns:a16="http://schemas.microsoft.com/office/drawing/2014/main" id="{2CF7AF0B-54D4-4787-8019-9AF292E52346}"/>
                </a:ext>
              </a:extLst>
            </p:cNvPr>
            <p:cNvSpPr>
              <a:spLocks noChangeArrowheads="1"/>
            </p:cNvSpPr>
            <p:nvPr/>
          </p:nvSpPr>
          <p:spPr bwMode="auto">
            <a:xfrm>
              <a:off x="2726" y="257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239">
              <a:extLst>
                <a:ext uri="{FF2B5EF4-FFF2-40B4-BE49-F238E27FC236}">
                  <a16:creationId xmlns:a16="http://schemas.microsoft.com/office/drawing/2014/main" id="{5702CE29-6609-403B-8E15-0D821BED84A5}"/>
                </a:ext>
              </a:extLst>
            </p:cNvPr>
            <p:cNvSpPr>
              <a:spLocks noChangeArrowheads="1"/>
            </p:cNvSpPr>
            <p:nvPr/>
          </p:nvSpPr>
          <p:spPr bwMode="auto">
            <a:xfrm>
              <a:off x="4316" y="257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240">
              <a:extLst>
                <a:ext uri="{FF2B5EF4-FFF2-40B4-BE49-F238E27FC236}">
                  <a16:creationId xmlns:a16="http://schemas.microsoft.com/office/drawing/2014/main" id="{8658C6FC-8214-4714-8959-4D204FA3D21B}"/>
                </a:ext>
              </a:extLst>
            </p:cNvPr>
            <p:cNvSpPr>
              <a:spLocks noChangeArrowheads="1"/>
            </p:cNvSpPr>
            <p:nvPr/>
          </p:nvSpPr>
          <p:spPr bwMode="auto">
            <a:xfrm>
              <a:off x="6183" y="257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241">
              <a:extLst>
                <a:ext uri="{FF2B5EF4-FFF2-40B4-BE49-F238E27FC236}">
                  <a16:creationId xmlns:a16="http://schemas.microsoft.com/office/drawing/2014/main" id="{E08AFC77-EA4F-4865-997D-E9E64F7677F1}"/>
                </a:ext>
              </a:extLst>
            </p:cNvPr>
            <p:cNvSpPr>
              <a:spLocks noChangeArrowheads="1"/>
            </p:cNvSpPr>
            <p:nvPr/>
          </p:nvSpPr>
          <p:spPr bwMode="auto">
            <a:xfrm>
              <a:off x="6818" y="257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242">
              <a:extLst>
                <a:ext uri="{FF2B5EF4-FFF2-40B4-BE49-F238E27FC236}">
                  <a16:creationId xmlns:a16="http://schemas.microsoft.com/office/drawing/2014/main" id="{9248175C-654C-4948-BA09-6AA1EBEEB529}"/>
                </a:ext>
              </a:extLst>
            </p:cNvPr>
            <p:cNvSpPr>
              <a:spLocks noChangeArrowheads="1"/>
            </p:cNvSpPr>
            <p:nvPr/>
          </p:nvSpPr>
          <p:spPr bwMode="auto">
            <a:xfrm>
              <a:off x="942" y="2580"/>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243">
              <a:extLst>
                <a:ext uri="{FF2B5EF4-FFF2-40B4-BE49-F238E27FC236}">
                  <a16:creationId xmlns:a16="http://schemas.microsoft.com/office/drawing/2014/main" id="{027D56E1-07FD-468B-8B43-E6895ACDBF0F}"/>
                </a:ext>
              </a:extLst>
            </p:cNvPr>
            <p:cNvSpPr>
              <a:spLocks noChangeArrowheads="1"/>
            </p:cNvSpPr>
            <p:nvPr/>
          </p:nvSpPr>
          <p:spPr bwMode="auto">
            <a:xfrm>
              <a:off x="1737" y="2580"/>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244">
              <a:extLst>
                <a:ext uri="{FF2B5EF4-FFF2-40B4-BE49-F238E27FC236}">
                  <a16:creationId xmlns:a16="http://schemas.microsoft.com/office/drawing/2014/main" id="{110DBCD6-B213-478D-B20B-BEE707AD4A6F}"/>
                </a:ext>
              </a:extLst>
            </p:cNvPr>
            <p:cNvSpPr>
              <a:spLocks noChangeArrowheads="1"/>
            </p:cNvSpPr>
            <p:nvPr/>
          </p:nvSpPr>
          <p:spPr bwMode="auto">
            <a:xfrm>
              <a:off x="2726" y="2580"/>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245">
              <a:extLst>
                <a:ext uri="{FF2B5EF4-FFF2-40B4-BE49-F238E27FC236}">
                  <a16:creationId xmlns:a16="http://schemas.microsoft.com/office/drawing/2014/main" id="{2F4F328F-7BB5-4599-A757-5AB668ABA857}"/>
                </a:ext>
              </a:extLst>
            </p:cNvPr>
            <p:cNvSpPr>
              <a:spLocks noChangeArrowheads="1"/>
            </p:cNvSpPr>
            <p:nvPr/>
          </p:nvSpPr>
          <p:spPr bwMode="auto">
            <a:xfrm>
              <a:off x="4316" y="2580"/>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246">
              <a:extLst>
                <a:ext uri="{FF2B5EF4-FFF2-40B4-BE49-F238E27FC236}">
                  <a16:creationId xmlns:a16="http://schemas.microsoft.com/office/drawing/2014/main" id="{9F301527-CC3D-409D-BE02-10D0A9694BF0}"/>
                </a:ext>
              </a:extLst>
            </p:cNvPr>
            <p:cNvSpPr>
              <a:spLocks noChangeArrowheads="1"/>
            </p:cNvSpPr>
            <p:nvPr/>
          </p:nvSpPr>
          <p:spPr bwMode="auto">
            <a:xfrm>
              <a:off x="6183" y="2580"/>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247">
              <a:extLst>
                <a:ext uri="{FF2B5EF4-FFF2-40B4-BE49-F238E27FC236}">
                  <a16:creationId xmlns:a16="http://schemas.microsoft.com/office/drawing/2014/main" id="{843E2AC8-F34F-4424-A0AF-A03DCE2A6760}"/>
                </a:ext>
              </a:extLst>
            </p:cNvPr>
            <p:cNvSpPr>
              <a:spLocks noChangeArrowheads="1"/>
            </p:cNvSpPr>
            <p:nvPr/>
          </p:nvSpPr>
          <p:spPr bwMode="auto">
            <a:xfrm>
              <a:off x="6818" y="2580"/>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248">
              <a:extLst>
                <a:ext uri="{FF2B5EF4-FFF2-40B4-BE49-F238E27FC236}">
                  <a16:creationId xmlns:a16="http://schemas.microsoft.com/office/drawing/2014/main" id="{987CC13D-DD4B-4057-B3B7-A10666D6196C}"/>
                </a:ext>
              </a:extLst>
            </p:cNvPr>
            <p:cNvSpPr>
              <a:spLocks noChangeArrowheads="1"/>
            </p:cNvSpPr>
            <p:nvPr/>
          </p:nvSpPr>
          <p:spPr bwMode="auto">
            <a:xfrm>
              <a:off x="946" y="2661"/>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249">
              <a:extLst>
                <a:ext uri="{FF2B5EF4-FFF2-40B4-BE49-F238E27FC236}">
                  <a16:creationId xmlns:a16="http://schemas.microsoft.com/office/drawing/2014/main" id="{95F150CF-571D-4DBA-9D7B-EF0D18F647B4}"/>
                </a:ext>
              </a:extLst>
            </p:cNvPr>
            <p:cNvSpPr>
              <a:spLocks noChangeArrowheads="1"/>
            </p:cNvSpPr>
            <p:nvPr/>
          </p:nvSpPr>
          <p:spPr bwMode="auto">
            <a:xfrm>
              <a:off x="1787" y="2654"/>
              <a:ext cx="54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&amp; Personnel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250">
              <a:extLst>
                <a:ext uri="{FF2B5EF4-FFF2-40B4-BE49-F238E27FC236}">
                  <a16:creationId xmlns:a16="http://schemas.microsoft.com/office/drawing/2014/main" id="{DDBC8833-D0F0-40C9-8A3C-48F7D577AF94}"/>
                </a:ext>
              </a:extLst>
            </p:cNvPr>
            <p:cNvSpPr>
              <a:spLocks noChangeArrowheads="1"/>
            </p:cNvSpPr>
            <p:nvPr/>
          </p:nvSpPr>
          <p:spPr bwMode="auto">
            <a:xfrm>
              <a:off x="2269" y="2654"/>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251">
              <a:extLst>
                <a:ext uri="{FF2B5EF4-FFF2-40B4-BE49-F238E27FC236}">
                  <a16:creationId xmlns:a16="http://schemas.microsoft.com/office/drawing/2014/main" id="{691C1AD5-A5FA-493D-8362-FA47B9927963}"/>
                </a:ext>
              </a:extLst>
            </p:cNvPr>
            <p:cNvSpPr>
              <a:spLocks noChangeArrowheads="1"/>
            </p:cNvSpPr>
            <p:nvPr/>
          </p:nvSpPr>
          <p:spPr bwMode="auto">
            <a:xfrm>
              <a:off x="2778" y="2654"/>
              <a:ext cx="132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outcomes. Modify current DPD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252">
              <a:extLst>
                <a:ext uri="{FF2B5EF4-FFF2-40B4-BE49-F238E27FC236}">
                  <a16:creationId xmlns:a16="http://schemas.microsoft.com/office/drawing/2014/main" id="{F22120A5-1170-4416-B2B4-FFE395D6E6E4}"/>
                </a:ext>
              </a:extLst>
            </p:cNvPr>
            <p:cNvSpPr>
              <a:spLocks noChangeArrowheads="1"/>
            </p:cNvSpPr>
            <p:nvPr/>
          </p:nvSpPr>
          <p:spPr bwMode="auto">
            <a:xfrm>
              <a:off x="4007" y="2654"/>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253">
              <a:extLst>
                <a:ext uri="{FF2B5EF4-FFF2-40B4-BE49-F238E27FC236}">
                  <a16:creationId xmlns:a16="http://schemas.microsoft.com/office/drawing/2014/main" id="{BE4BDA02-2E12-47C8-8FF6-C533EB081F21}"/>
                </a:ext>
              </a:extLst>
            </p:cNvPr>
            <p:cNvSpPr>
              <a:spLocks noChangeArrowheads="1"/>
            </p:cNvSpPr>
            <p:nvPr/>
          </p:nvSpPr>
          <p:spPr bwMode="auto">
            <a:xfrm>
              <a:off x="6188" y="2661"/>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254">
              <a:extLst>
                <a:ext uri="{FF2B5EF4-FFF2-40B4-BE49-F238E27FC236}">
                  <a16:creationId xmlns:a16="http://schemas.microsoft.com/office/drawing/2014/main" id="{5DD8AC65-4A64-4A3C-97BE-690ACF70AF4A}"/>
                </a:ext>
              </a:extLst>
            </p:cNvPr>
            <p:cNvSpPr>
              <a:spLocks noChangeArrowheads="1"/>
            </p:cNvSpPr>
            <p:nvPr/>
          </p:nvSpPr>
          <p:spPr bwMode="auto">
            <a:xfrm>
              <a:off x="942" y="265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255">
              <a:extLst>
                <a:ext uri="{FF2B5EF4-FFF2-40B4-BE49-F238E27FC236}">
                  <a16:creationId xmlns:a16="http://schemas.microsoft.com/office/drawing/2014/main" id="{E06CA78A-AE99-4728-8C27-D9775AA42BE2}"/>
                </a:ext>
              </a:extLst>
            </p:cNvPr>
            <p:cNvSpPr>
              <a:spLocks noChangeArrowheads="1"/>
            </p:cNvSpPr>
            <p:nvPr/>
          </p:nvSpPr>
          <p:spPr bwMode="auto">
            <a:xfrm>
              <a:off x="1737" y="265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256">
              <a:extLst>
                <a:ext uri="{FF2B5EF4-FFF2-40B4-BE49-F238E27FC236}">
                  <a16:creationId xmlns:a16="http://schemas.microsoft.com/office/drawing/2014/main" id="{B56825AE-08DD-49CB-89F2-C3A00951EF68}"/>
                </a:ext>
              </a:extLst>
            </p:cNvPr>
            <p:cNvSpPr>
              <a:spLocks noChangeArrowheads="1"/>
            </p:cNvSpPr>
            <p:nvPr/>
          </p:nvSpPr>
          <p:spPr bwMode="auto">
            <a:xfrm>
              <a:off x="2726" y="265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257">
              <a:extLst>
                <a:ext uri="{FF2B5EF4-FFF2-40B4-BE49-F238E27FC236}">
                  <a16:creationId xmlns:a16="http://schemas.microsoft.com/office/drawing/2014/main" id="{F71A8A9F-DD15-479F-95AA-5FAFA2033D05}"/>
                </a:ext>
              </a:extLst>
            </p:cNvPr>
            <p:cNvSpPr>
              <a:spLocks noChangeArrowheads="1"/>
            </p:cNvSpPr>
            <p:nvPr/>
          </p:nvSpPr>
          <p:spPr bwMode="auto">
            <a:xfrm>
              <a:off x="4316" y="265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Rectangle 258">
              <a:extLst>
                <a:ext uri="{FF2B5EF4-FFF2-40B4-BE49-F238E27FC236}">
                  <a16:creationId xmlns:a16="http://schemas.microsoft.com/office/drawing/2014/main" id="{1C15591B-23E2-4985-B736-716F3022F08E}"/>
                </a:ext>
              </a:extLst>
            </p:cNvPr>
            <p:cNvSpPr>
              <a:spLocks noChangeArrowheads="1"/>
            </p:cNvSpPr>
            <p:nvPr/>
          </p:nvSpPr>
          <p:spPr bwMode="auto">
            <a:xfrm>
              <a:off x="6183" y="265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259">
              <a:extLst>
                <a:ext uri="{FF2B5EF4-FFF2-40B4-BE49-F238E27FC236}">
                  <a16:creationId xmlns:a16="http://schemas.microsoft.com/office/drawing/2014/main" id="{5B650C6F-71B3-4197-B9C1-B3C75EBACA89}"/>
                </a:ext>
              </a:extLst>
            </p:cNvPr>
            <p:cNvSpPr>
              <a:spLocks noChangeArrowheads="1"/>
            </p:cNvSpPr>
            <p:nvPr/>
          </p:nvSpPr>
          <p:spPr bwMode="auto">
            <a:xfrm>
              <a:off x="6818" y="2656"/>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260">
              <a:extLst>
                <a:ext uri="{FF2B5EF4-FFF2-40B4-BE49-F238E27FC236}">
                  <a16:creationId xmlns:a16="http://schemas.microsoft.com/office/drawing/2014/main" id="{8528895B-AE48-473C-A1BA-0C5B91A8C8A7}"/>
                </a:ext>
              </a:extLst>
            </p:cNvPr>
            <p:cNvSpPr>
              <a:spLocks noChangeArrowheads="1"/>
            </p:cNvSpPr>
            <p:nvPr/>
          </p:nvSpPr>
          <p:spPr bwMode="auto">
            <a:xfrm>
              <a:off x="942" y="2659"/>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261">
              <a:extLst>
                <a:ext uri="{FF2B5EF4-FFF2-40B4-BE49-F238E27FC236}">
                  <a16:creationId xmlns:a16="http://schemas.microsoft.com/office/drawing/2014/main" id="{239D3A3D-4763-420F-9342-D53AED8D2B9E}"/>
                </a:ext>
              </a:extLst>
            </p:cNvPr>
            <p:cNvSpPr>
              <a:spLocks noChangeArrowheads="1"/>
            </p:cNvSpPr>
            <p:nvPr/>
          </p:nvSpPr>
          <p:spPr bwMode="auto">
            <a:xfrm>
              <a:off x="1737" y="2659"/>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262">
              <a:extLst>
                <a:ext uri="{FF2B5EF4-FFF2-40B4-BE49-F238E27FC236}">
                  <a16:creationId xmlns:a16="http://schemas.microsoft.com/office/drawing/2014/main" id="{6D17CDF3-69FB-4BC1-89A1-237AF1ADEA1B}"/>
                </a:ext>
              </a:extLst>
            </p:cNvPr>
            <p:cNvSpPr>
              <a:spLocks noChangeArrowheads="1"/>
            </p:cNvSpPr>
            <p:nvPr/>
          </p:nvSpPr>
          <p:spPr bwMode="auto">
            <a:xfrm>
              <a:off x="2726" y="2659"/>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263">
              <a:extLst>
                <a:ext uri="{FF2B5EF4-FFF2-40B4-BE49-F238E27FC236}">
                  <a16:creationId xmlns:a16="http://schemas.microsoft.com/office/drawing/2014/main" id="{E74A0238-C85F-4104-A677-342008D1696F}"/>
                </a:ext>
              </a:extLst>
            </p:cNvPr>
            <p:cNvSpPr>
              <a:spLocks noChangeArrowheads="1"/>
            </p:cNvSpPr>
            <p:nvPr/>
          </p:nvSpPr>
          <p:spPr bwMode="auto">
            <a:xfrm>
              <a:off x="4316" y="2659"/>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264">
              <a:extLst>
                <a:ext uri="{FF2B5EF4-FFF2-40B4-BE49-F238E27FC236}">
                  <a16:creationId xmlns:a16="http://schemas.microsoft.com/office/drawing/2014/main" id="{BEF26297-9F9C-46F0-A93D-7EDFB5D271BC}"/>
                </a:ext>
              </a:extLst>
            </p:cNvPr>
            <p:cNvSpPr>
              <a:spLocks noChangeArrowheads="1"/>
            </p:cNvSpPr>
            <p:nvPr/>
          </p:nvSpPr>
          <p:spPr bwMode="auto">
            <a:xfrm>
              <a:off x="6183" y="2659"/>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265">
              <a:extLst>
                <a:ext uri="{FF2B5EF4-FFF2-40B4-BE49-F238E27FC236}">
                  <a16:creationId xmlns:a16="http://schemas.microsoft.com/office/drawing/2014/main" id="{62A5CDB9-D256-49D2-9600-53EF1D85779D}"/>
                </a:ext>
              </a:extLst>
            </p:cNvPr>
            <p:cNvSpPr>
              <a:spLocks noChangeArrowheads="1"/>
            </p:cNvSpPr>
            <p:nvPr/>
          </p:nvSpPr>
          <p:spPr bwMode="auto">
            <a:xfrm>
              <a:off x="6818" y="2659"/>
              <a:ext cx="4" cy="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266">
              <a:extLst>
                <a:ext uri="{FF2B5EF4-FFF2-40B4-BE49-F238E27FC236}">
                  <a16:creationId xmlns:a16="http://schemas.microsoft.com/office/drawing/2014/main" id="{2C5703AC-C37A-4CF1-A844-6E98B4A14C4D}"/>
                </a:ext>
              </a:extLst>
            </p:cNvPr>
            <p:cNvSpPr>
              <a:spLocks noChangeArrowheads="1"/>
            </p:cNvSpPr>
            <p:nvPr/>
          </p:nvSpPr>
          <p:spPr bwMode="auto">
            <a:xfrm>
              <a:off x="946" y="2741"/>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267">
              <a:extLst>
                <a:ext uri="{FF2B5EF4-FFF2-40B4-BE49-F238E27FC236}">
                  <a16:creationId xmlns:a16="http://schemas.microsoft.com/office/drawing/2014/main" id="{40035A7B-D0BB-45A9-A88C-6C35A5D5BFE8}"/>
                </a:ext>
              </a:extLst>
            </p:cNvPr>
            <p:cNvSpPr>
              <a:spLocks noChangeArrowheads="1"/>
            </p:cNvSpPr>
            <p:nvPr/>
          </p:nvSpPr>
          <p:spPr bwMode="auto">
            <a:xfrm>
              <a:off x="1787" y="2734"/>
              <a:ext cx="50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Complaints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268">
              <a:extLst>
                <a:ext uri="{FF2B5EF4-FFF2-40B4-BE49-F238E27FC236}">
                  <a16:creationId xmlns:a16="http://schemas.microsoft.com/office/drawing/2014/main" id="{C252193C-2B28-4BBE-8A3A-3D23204559CA}"/>
                </a:ext>
              </a:extLst>
            </p:cNvPr>
            <p:cNvSpPr>
              <a:spLocks noChangeArrowheads="1"/>
            </p:cNvSpPr>
            <p:nvPr/>
          </p:nvSpPr>
          <p:spPr bwMode="auto">
            <a:xfrm>
              <a:off x="2235" y="2734"/>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269">
              <a:extLst>
                <a:ext uri="{FF2B5EF4-FFF2-40B4-BE49-F238E27FC236}">
                  <a16:creationId xmlns:a16="http://schemas.microsoft.com/office/drawing/2014/main" id="{661F9208-0D79-42E3-8F15-4D1C5B2952FD}"/>
                </a:ext>
              </a:extLst>
            </p:cNvPr>
            <p:cNvSpPr>
              <a:spLocks noChangeArrowheads="1"/>
            </p:cNvSpPr>
            <p:nvPr/>
          </p:nvSpPr>
          <p:spPr bwMode="auto">
            <a:xfrm>
              <a:off x="2778" y="2734"/>
              <a:ext cx="138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software systems to better collect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270">
              <a:extLst>
                <a:ext uri="{FF2B5EF4-FFF2-40B4-BE49-F238E27FC236}">
                  <a16:creationId xmlns:a16="http://schemas.microsoft.com/office/drawing/2014/main" id="{3983490B-03BD-462C-8B3B-35D523586594}"/>
                </a:ext>
              </a:extLst>
            </p:cNvPr>
            <p:cNvSpPr>
              <a:spLocks noChangeArrowheads="1"/>
            </p:cNvSpPr>
            <p:nvPr/>
          </p:nvSpPr>
          <p:spPr bwMode="auto">
            <a:xfrm>
              <a:off x="4071" y="2734"/>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271">
              <a:extLst>
                <a:ext uri="{FF2B5EF4-FFF2-40B4-BE49-F238E27FC236}">
                  <a16:creationId xmlns:a16="http://schemas.microsoft.com/office/drawing/2014/main" id="{0F521878-F91F-4107-A5E3-CABAD5AC130D}"/>
                </a:ext>
              </a:extLst>
            </p:cNvPr>
            <p:cNvSpPr>
              <a:spLocks noChangeArrowheads="1"/>
            </p:cNvSpPr>
            <p:nvPr/>
          </p:nvSpPr>
          <p:spPr bwMode="auto">
            <a:xfrm>
              <a:off x="6188" y="2741"/>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272">
              <a:extLst>
                <a:ext uri="{FF2B5EF4-FFF2-40B4-BE49-F238E27FC236}">
                  <a16:creationId xmlns:a16="http://schemas.microsoft.com/office/drawing/2014/main" id="{C30D089C-80FF-4988-8B1D-BF7A8ACFFC24}"/>
                </a:ext>
              </a:extLst>
            </p:cNvPr>
            <p:cNvSpPr>
              <a:spLocks noChangeArrowheads="1"/>
            </p:cNvSpPr>
            <p:nvPr/>
          </p:nvSpPr>
          <p:spPr bwMode="auto">
            <a:xfrm>
              <a:off x="942" y="273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273">
              <a:extLst>
                <a:ext uri="{FF2B5EF4-FFF2-40B4-BE49-F238E27FC236}">
                  <a16:creationId xmlns:a16="http://schemas.microsoft.com/office/drawing/2014/main" id="{D3CF0F5D-B74F-43C4-8557-13540C61514C}"/>
                </a:ext>
              </a:extLst>
            </p:cNvPr>
            <p:cNvSpPr>
              <a:spLocks noChangeArrowheads="1"/>
            </p:cNvSpPr>
            <p:nvPr/>
          </p:nvSpPr>
          <p:spPr bwMode="auto">
            <a:xfrm>
              <a:off x="1737" y="273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274">
              <a:extLst>
                <a:ext uri="{FF2B5EF4-FFF2-40B4-BE49-F238E27FC236}">
                  <a16:creationId xmlns:a16="http://schemas.microsoft.com/office/drawing/2014/main" id="{CBFE1029-8329-4EBF-A192-412E7A0889C0}"/>
                </a:ext>
              </a:extLst>
            </p:cNvPr>
            <p:cNvSpPr>
              <a:spLocks noChangeArrowheads="1"/>
            </p:cNvSpPr>
            <p:nvPr/>
          </p:nvSpPr>
          <p:spPr bwMode="auto">
            <a:xfrm>
              <a:off x="2726" y="273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275">
              <a:extLst>
                <a:ext uri="{FF2B5EF4-FFF2-40B4-BE49-F238E27FC236}">
                  <a16:creationId xmlns:a16="http://schemas.microsoft.com/office/drawing/2014/main" id="{6AC984E8-2657-4F69-88FC-16106EE6BC7F}"/>
                </a:ext>
              </a:extLst>
            </p:cNvPr>
            <p:cNvSpPr>
              <a:spLocks noChangeArrowheads="1"/>
            </p:cNvSpPr>
            <p:nvPr/>
          </p:nvSpPr>
          <p:spPr bwMode="auto">
            <a:xfrm>
              <a:off x="4316" y="273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276">
              <a:extLst>
                <a:ext uri="{FF2B5EF4-FFF2-40B4-BE49-F238E27FC236}">
                  <a16:creationId xmlns:a16="http://schemas.microsoft.com/office/drawing/2014/main" id="{F729B613-E29C-44FC-95A4-AF15E06A7C57}"/>
                </a:ext>
              </a:extLst>
            </p:cNvPr>
            <p:cNvSpPr>
              <a:spLocks noChangeArrowheads="1"/>
            </p:cNvSpPr>
            <p:nvPr/>
          </p:nvSpPr>
          <p:spPr bwMode="auto">
            <a:xfrm>
              <a:off x="6183" y="273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277">
              <a:extLst>
                <a:ext uri="{FF2B5EF4-FFF2-40B4-BE49-F238E27FC236}">
                  <a16:creationId xmlns:a16="http://schemas.microsoft.com/office/drawing/2014/main" id="{CCEA9E97-9CFC-4A73-A508-5DFBBFC4E043}"/>
                </a:ext>
              </a:extLst>
            </p:cNvPr>
            <p:cNvSpPr>
              <a:spLocks noChangeArrowheads="1"/>
            </p:cNvSpPr>
            <p:nvPr/>
          </p:nvSpPr>
          <p:spPr bwMode="auto">
            <a:xfrm>
              <a:off x="6818" y="273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278">
              <a:extLst>
                <a:ext uri="{FF2B5EF4-FFF2-40B4-BE49-F238E27FC236}">
                  <a16:creationId xmlns:a16="http://schemas.microsoft.com/office/drawing/2014/main" id="{DEDB2D6F-9020-4BFF-92A5-0B99BB8F086E}"/>
                </a:ext>
              </a:extLst>
            </p:cNvPr>
            <p:cNvSpPr>
              <a:spLocks noChangeArrowheads="1"/>
            </p:cNvSpPr>
            <p:nvPr/>
          </p:nvSpPr>
          <p:spPr bwMode="auto">
            <a:xfrm>
              <a:off x="942" y="2738"/>
              <a:ext cx="4"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279">
              <a:extLst>
                <a:ext uri="{FF2B5EF4-FFF2-40B4-BE49-F238E27FC236}">
                  <a16:creationId xmlns:a16="http://schemas.microsoft.com/office/drawing/2014/main" id="{596FAC4F-BD47-4178-94F9-0A1D75790D7E}"/>
                </a:ext>
              </a:extLst>
            </p:cNvPr>
            <p:cNvSpPr>
              <a:spLocks noChangeArrowheads="1"/>
            </p:cNvSpPr>
            <p:nvPr/>
          </p:nvSpPr>
          <p:spPr bwMode="auto">
            <a:xfrm>
              <a:off x="1737" y="2738"/>
              <a:ext cx="4"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280">
              <a:extLst>
                <a:ext uri="{FF2B5EF4-FFF2-40B4-BE49-F238E27FC236}">
                  <a16:creationId xmlns:a16="http://schemas.microsoft.com/office/drawing/2014/main" id="{D3240BED-E216-43D5-9271-10A9D64B3EF8}"/>
                </a:ext>
              </a:extLst>
            </p:cNvPr>
            <p:cNvSpPr>
              <a:spLocks noChangeArrowheads="1"/>
            </p:cNvSpPr>
            <p:nvPr/>
          </p:nvSpPr>
          <p:spPr bwMode="auto">
            <a:xfrm>
              <a:off x="2726" y="2738"/>
              <a:ext cx="4"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281">
              <a:extLst>
                <a:ext uri="{FF2B5EF4-FFF2-40B4-BE49-F238E27FC236}">
                  <a16:creationId xmlns:a16="http://schemas.microsoft.com/office/drawing/2014/main" id="{9D9667CD-DD51-40E2-AD57-CAA5929E93FC}"/>
                </a:ext>
              </a:extLst>
            </p:cNvPr>
            <p:cNvSpPr>
              <a:spLocks noChangeArrowheads="1"/>
            </p:cNvSpPr>
            <p:nvPr/>
          </p:nvSpPr>
          <p:spPr bwMode="auto">
            <a:xfrm>
              <a:off x="4316" y="2738"/>
              <a:ext cx="4"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282">
              <a:extLst>
                <a:ext uri="{FF2B5EF4-FFF2-40B4-BE49-F238E27FC236}">
                  <a16:creationId xmlns:a16="http://schemas.microsoft.com/office/drawing/2014/main" id="{F92E77B9-763C-48B5-A24B-F325E08CD301}"/>
                </a:ext>
              </a:extLst>
            </p:cNvPr>
            <p:cNvSpPr>
              <a:spLocks noChangeArrowheads="1"/>
            </p:cNvSpPr>
            <p:nvPr/>
          </p:nvSpPr>
          <p:spPr bwMode="auto">
            <a:xfrm>
              <a:off x="6183" y="2738"/>
              <a:ext cx="4"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283">
              <a:extLst>
                <a:ext uri="{FF2B5EF4-FFF2-40B4-BE49-F238E27FC236}">
                  <a16:creationId xmlns:a16="http://schemas.microsoft.com/office/drawing/2014/main" id="{36EC9849-C35F-4B1F-BA38-CF61D3189271}"/>
                </a:ext>
              </a:extLst>
            </p:cNvPr>
            <p:cNvSpPr>
              <a:spLocks noChangeArrowheads="1"/>
            </p:cNvSpPr>
            <p:nvPr/>
          </p:nvSpPr>
          <p:spPr bwMode="auto">
            <a:xfrm>
              <a:off x="6818" y="2738"/>
              <a:ext cx="4" cy="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284">
              <a:extLst>
                <a:ext uri="{FF2B5EF4-FFF2-40B4-BE49-F238E27FC236}">
                  <a16:creationId xmlns:a16="http://schemas.microsoft.com/office/drawing/2014/main" id="{19203475-C20A-412F-8414-401D51D6D95A}"/>
                </a:ext>
              </a:extLst>
            </p:cNvPr>
            <p:cNvSpPr>
              <a:spLocks noChangeArrowheads="1"/>
            </p:cNvSpPr>
            <p:nvPr/>
          </p:nvSpPr>
          <p:spPr bwMode="auto">
            <a:xfrm>
              <a:off x="946" y="2821"/>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285">
              <a:extLst>
                <a:ext uri="{FF2B5EF4-FFF2-40B4-BE49-F238E27FC236}">
                  <a16:creationId xmlns:a16="http://schemas.microsoft.com/office/drawing/2014/main" id="{752EB93D-F878-444E-A3F5-0AD3B002BEE3}"/>
                </a:ext>
              </a:extLst>
            </p:cNvPr>
            <p:cNvSpPr>
              <a:spLocks noChangeArrowheads="1"/>
            </p:cNvSpPr>
            <p:nvPr/>
          </p:nvSpPr>
          <p:spPr bwMode="auto">
            <a:xfrm>
              <a:off x="1741" y="2821"/>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286">
              <a:extLst>
                <a:ext uri="{FF2B5EF4-FFF2-40B4-BE49-F238E27FC236}">
                  <a16:creationId xmlns:a16="http://schemas.microsoft.com/office/drawing/2014/main" id="{BC3D5D33-F2C1-47DF-A912-D3C053820714}"/>
                </a:ext>
              </a:extLst>
            </p:cNvPr>
            <p:cNvSpPr>
              <a:spLocks noChangeArrowheads="1"/>
            </p:cNvSpPr>
            <p:nvPr/>
          </p:nvSpPr>
          <p:spPr bwMode="auto">
            <a:xfrm>
              <a:off x="2778" y="2819"/>
              <a:ext cx="80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and track this data.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287">
              <a:extLst>
                <a:ext uri="{FF2B5EF4-FFF2-40B4-BE49-F238E27FC236}">
                  <a16:creationId xmlns:a16="http://schemas.microsoft.com/office/drawing/2014/main" id="{DAF70969-2E1C-47F5-8A74-132FE972CDEF}"/>
                </a:ext>
              </a:extLst>
            </p:cNvPr>
            <p:cNvSpPr>
              <a:spLocks noChangeArrowheads="1"/>
            </p:cNvSpPr>
            <p:nvPr/>
          </p:nvSpPr>
          <p:spPr bwMode="auto">
            <a:xfrm>
              <a:off x="3510" y="2819"/>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288">
              <a:extLst>
                <a:ext uri="{FF2B5EF4-FFF2-40B4-BE49-F238E27FC236}">
                  <a16:creationId xmlns:a16="http://schemas.microsoft.com/office/drawing/2014/main" id="{FB0AE08E-B245-4725-A1D6-EB4760A9CCBB}"/>
                </a:ext>
              </a:extLst>
            </p:cNvPr>
            <p:cNvSpPr>
              <a:spLocks noChangeArrowheads="1"/>
            </p:cNvSpPr>
            <p:nvPr/>
          </p:nvSpPr>
          <p:spPr bwMode="auto">
            <a:xfrm>
              <a:off x="6188" y="2821"/>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289">
              <a:extLst>
                <a:ext uri="{FF2B5EF4-FFF2-40B4-BE49-F238E27FC236}">
                  <a16:creationId xmlns:a16="http://schemas.microsoft.com/office/drawing/2014/main" id="{89100A67-A8A1-4765-A532-FC0A5C4A3247}"/>
                </a:ext>
              </a:extLst>
            </p:cNvPr>
            <p:cNvSpPr>
              <a:spLocks noChangeArrowheads="1"/>
            </p:cNvSpPr>
            <p:nvPr/>
          </p:nvSpPr>
          <p:spPr bwMode="auto">
            <a:xfrm>
              <a:off x="942" y="281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290">
              <a:extLst>
                <a:ext uri="{FF2B5EF4-FFF2-40B4-BE49-F238E27FC236}">
                  <a16:creationId xmlns:a16="http://schemas.microsoft.com/office/drawing/2014/main" id="{0BEF2095-29CB-48A4-9CFB-360AC04206BB}"/>
                </a:ext>
              </a:extLst>
            </p:cNvPr>
            <p:cNvSpPr>
              <a:spLocks noChangeArrowheads="1"/>
            </p:cNvSpPr>
            <p:nvPr/>
          </p:nvSpPr>
          <p:spPr bwMode="auto">
            <a:xfrm>
              <a:off x="1737" y="281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291">
              <a:extLst>
                <a:ext uri="{FF2B5EF4-FFF2-40B4-BE49-F238E27FC236}">
                  <a16:creationId xmlns:a16="http://schemas.microsoft.com/office/drawing/2014/main" id="{61409F1D-80E6-43D5-9104-98EF83D4210B}"/>
                </a:ext>
              </a:extLst>
            </p:cNvPr>
            <p:cNvSpPr>
              <a:spLocks noChangeArrowheads="1"/>
            </p:cNvSpPr>
            <p:nvPr/>
          </p:nvSpPr>
          <p:spPr bwMode="auto">
            <a:xfrm>
              <a:off x="2726" y="281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292">
              <a:extLst>
                <a:ext uri="{FF2B5EF4-FFF2-40B4-BE49-F238E27FC236}">
                  <a16:creationId xmlns:a16="http://schemas.microsoft.com/office/drawing/2014/main" id="{CCEF6F4B-550D-43F5-8CB7-A747072A5303}"/>
                </a:ext>
              </a:extLst>
            </p:cNvPr>
            <p:cNvSpPr>
              <a:spLocks noChangeArrowheads="1"/>
            </p:cNvSpPr>
            <p:nvPr/>
          </p:nvSpPr>
          <p:spPr bwMode="auto">
            <a:xfrm>
              <a:off x="4316" y="281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293">
              <a:extLst>
                <a:ext uri="{FF2B5EF4-FFF2-40B4-BE49-F238E27FC236}">
                  <a16:creationId xmlns:a16="http://schemas.microsoft.com/office/drawing/2014/main" id="{D2403643-5D31-47E1-A465-B7C9F33E20E5}"/>
                </a:ext>
              </a:extLst>
            </p:cNvPr>
            <p:cNvSpPr>
              <a:spLocks noChangeArrowheads="1"/>
            </p:cNvSpPr>
            <p:nvPr/>
          </p:nvSpPr>
          <p:spPr bwMode="auto">
            <a:xfrm>
              <a:off x="6183" y="281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294">
              <a:extLst>
                <a:ext uri="{FF2B5EF4-FFF2-40B4-BE49-F238E27FC236}">
                  <a16:creationId xmlns:a16="http://schemas.microsoft.com/office/drawing/2014/main" id="{D3ADA116-BD9E-4565-9378-67B68AA904B8}"/>
                </a:ext>
              </a:extLst>
            </p:cNvPr>
            <p:cNvSpPr>
              <a:spLocks noChangeArrowheads="1"/>
            </p:cNvSpPr>
            <p:nvPr/>
          </p:nvSpPr>
          <p:spPr bwMode="auto">
            <a:xfrm>
              <a:off x="6818" y="281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295">
              <a:extLst>
                <a:ext uri="{FF2B5EF4-FFF2-40B4-BE49-F238E27FC236}">
                  <a16:creationId xmlns:a16="http://schemas.microsoft.com/office/drawing/2014/main" id="{6E3BAF76-E07C-4DD0-AA1C-6DAC409627FA}"/>
                </a:ext>
              </a:extLst>
            </p:cNvPr>
            <p:cNvSpPr>
              <a:spLocks noChangeArrowheads="1"/>
            </p:cNvSpPr>
            <p:nvPr/>
          </p:nvSpPr>
          <p:spPr bwMode="auto">
            <a:xfrm>
              <a:off x="942" y="2818"/>
              <a:ext cx="4" cy="1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Rectangle 296">
              <a:extLst>
                <a:ext uri="{FF2B5EF4-FFF2-40B4-BE49-F238E27FC236}">
                  <a16:creationId xmlns:a16="http://schemas.microsoft.com/office/drawing/2014/main" id="{54A3CB00-E501-4593-9AB9-AAE17A3E803D}"/>
                </a:ext>
              </a:extLst>
            </p:cNvPr>
            <p:cNvSpPr>
              <a:spLocks noChangeArrowheads="1"/>
            </p:cNvSpPr>
            <p:nvPr/>
          </p:nvSpPr>
          <p:spPr bwMode="auto">
            <a:xfrm>
              <a:off x="1737" y="2818"/>
              <a:ext cx="4" cy="1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297">
              <a:extLst>
                <a:ext uri="{FF2B5EF4-FFF2-40B4-BE49-F238E27FC236}">
                  <a16:creationId xmlns:a16="http://schemas.microsoft.com/office/drawing/2014/main" id="{6DC5AF84-8F8F-4F28-BE0B-DE42E7818EFC}"/>
                </a:ext>
              </a:extLst>
            </p:cNvPr>
            <p:cNvSpPr>
              <a:spLocks noChangeArrowheads="1"/>
            </p:cNvSpPr>
            <p:nvPr/>
          </p:nvSpPr>
          <p:spPr bwMode="auto">
            <a:xfrm>
              <a:off x="2726" y="2818"/>
              <a:ext cx="4" cy="1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298">
              <a:extLst>
                <a:ext uri="{FF2B5EF4-FFF2-40B4-BE49-F238E27FC236}">
                  <a16:creationId xmlns:a16="http://schemas.microsoft.com/office/drawing/2014/main" id="{62505960-F1FF-4538-88DB-F8EA6BBACBAF}"/>
                </a:ext>
              </a:extLst>
            </p:cNvPr>
            <p:cNvSpPr>
              <a:spLocks noChangeArrowheads="1"/>
            </p:cNvSpPr>
            <p:nvPr/>
          </p:nvSpPr>
          <p:spPr bwMode="auto">
            <a:xfrm>
              <a:off x="4316" y="2818"/>
              <a:ext cx="4" cy="1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299">
              <a:extLst>
                <a:ext uri="{FF2B5EF4-FFF2-40B4-BE49-F238E27FC236}">
                  <a16:creationId xmlns:a16="http://schemas.microsoft.com/office/drawing/2014/main" id="{73DDBC2D-A31A-4B6A-AD78-7C78CCE7D33E}"/>
                </a:ext>
              </a:extLst>
            </p:cNvPr>
            <p:cNvSpPr>
              <a:spLocks noChangeArrowheads="1"/>
            </p:cNvSpPr>
            <p:nvPr/>
          </p:nvSpPr>
          <p:spPr bwMode="auto">
            <a:xfrm>
              <a:off x="6183" y="2818"/>
              <a:ext cx="4" cy="1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300">
              <a:extLst>
                <a:ext uri="{FF2B5EF4-FFF2-40B4-BE49-F238E27FC236}">
                  <a16:creationId xmlns:a16="http://schemas.microsoft.com/office/drawing/2014/main" id="{3F545D6A-E828-4A6A-84AD-D11861CA00B7}"/>
                </a:ext>
              </a:extLst>
            </p:cNvPr>
            <p:cNvSpPr>
              <a:spLocks noChangeArrowheads="1"/>
            </p:cNvSpPr>
            <p:nvPr/>
          </p:nvSpPr>
          <p:spPr bwMode="auto">
            <a:xfrm>
              <a:off x="6818" y="2818"/>
              <a:ext cx="4" cy="1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301">
              <a:extLst>
                <a:ext uri="{FF2B5EF4-FFF2-40B4-BE49-F238E27FC236}">
                  <a16:creationId xmlns:a16="http://schemas.microsoft.com/office/drawing/2014/main" id="{5CF81488-0225-4B7D-9A52-870AADDE52BD}"/>
                </a:ext>
              </a:extLst>
            </p:cNvPr>
            <p:cNvSpPr>
              <a:spLocks noChangeArrowheads="1"/>
            </p:cNvSpPr>
            <p:nvPr/>
          </p:nvSpPr>
          <p:spPr bwMode="auto">
            <a:xfrm>
              <a:off x="946" y="2994"/>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302">
              <a:extLst>
                <a:ext uri="{FF2B5EF4-FFF2-40B4-BE49-F238E27FC236}">
                  <a16:creationId xmlns:a16="http://schemas.microsoft.com/office/drawing/2014/main" id="{E7154DD2-7F65-482A-BA91-54724BBAE3A6}"/>
                </a:ext>
              </a:extLst>
            </p:cNvPr>
            <p:cNvSpPr>
              <a:spLocks noChangeArrowheads="1"/>
            </p:cNvSpPr>
            <p:nvPr/>
          </p:nvSpPr>
          <p:spPr bwMode="auto">
            <a:xfrm>
              <a:off x="1741" y="2994"/>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Rectangle 303">
              <a:extLst>
                <a:ext uri="{FF2B5EF4-FFF2-40B4-BE49-F238E27FC236}">
                  <a16:creationId xmlns:a16="http://schemas.microsoft.com/office/drawing/2014/main" id="{6723C7B4-8E42-4585-A5E3-277D1CCEAD84}"/>
                </a:ext>
              </a:extLst>
            </p:cNvPr>
            <p:cNvSpPr>
              <a:spLocks noChangeArrowheads="1"/>
            </p:cNvSpPr>
            <p:nvPr/>
          </p:nvSpPr>
          <p:spPr bwMode="auto">
            <a:xfrm>
              <a:off x="2730" y="2994"/>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304">
              <a:extLst>
                <a:ext uri="{FF2B5EF4-FFF2-40B4-BE49-F238E27FC236}">
                  <a16:creationId xmlns:a16="http://schemas.microsoft.com/office/drawing/2014/main" id="{30677903-7EFA-4593-8382-8B4F08D5D95C}"/>
                </a:ext>
              </a:extLst>
            </p:cNvPr>
            <p:cNvSpPr>
              <a:spLocks noChangeArrowheads="1"/>
            </p:cNvSpPr>
            <p:nvPr/>
          </p:nvSpPr>
          <p:spPr bwMode="auto">
            <a:xfrm>
              <a:off x="4321" y="2994"/>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Rectangle 305">
              <a:extLst>
                <a:ext uri="{FF2B5EF4-FFF2-40B4-BE49-F238E27FC236}">
                  <a16:creationId xmlns:a16="http://schemas.microsoft.com/office/drawing/2014/main" id="{FB632E27-093D-429C-8760-A70CF52C41CB}"/>
                </a:ext>
              </a:extLst>
            </p:cNvPr>
            <p:cNvSpPr>
              <a:spLocks noChangeArrowheads="1"/>
            </p:cNvSpPr>
            <p:nvPr/>
          </p:nvSpPr>
          <p:spPr bwMode="auto">
            <a:xfrm>
              <a:off x="6188" y="2994"/>
              <a:ext cx="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Rectangle 306">
              <a:extLst>
                <a:ext uri="{FF2B5EF4-FFF2-40B4-BE49-F238E27FC236}">
                  <a16:creationId xmlns:a16="http://schemas.microsoft.com/office/drawing/2014/main" id="{47353687-4658-4B01-BFF2-D288B3DB96CB}"/>
                </a:ext>
              </a:extLst>
            </p:cNvPr>
            <p:cNvSpPr>
              <a:spLocks noChangeArrowheads="1"/>
            </p:cNvSpPr>
            <p:nvPr/>
          </p:nvSpPr>
          <p:spPr bwMode="auto">
            <a:xfrm>
              <a:off x="942" y="298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307">
              <a:extLst>
                <a:ext uri="{FF2B5EF4-FFF2-40B4-BE49-F238E27FC236}">
                  <a16:creationId xmlns:a16="http://schemas.microsoft.com/office/drawing/2014/main" id="{203B42AA-A72D-4541-9154-C554FD074183}"/>
                </a:ext>
              </a:extLst>
            </p:cNvPr>
            <p:cNvSpPr>
              <a:spLocks noChangeArrowheads="1"/>
            </p:cNvSpPr>
            <p:nvPr/>
          </p:nvSpPr>
          <p:spPr bwMode="auto">
            <a:xfrm>
              <a:off x="946" y="2987"/>
              <a:ext cx="79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308">
              <a:extLst>
                <a:ext uri="{FF2B5EF4-FFF2-40B4-BE49-F238E27FC236}">
                  <a16:creationId xmlns:a16="http://schemas.microsoft.com/office/drawing/2014/main" id="{EFD26988-BFA1-4EF2-8E72-DEFE985844AD}"/>
                </a:ext>
              </a:extLst>
            </p:cNvPr>
            <p:cNvSpPr>
              <a:spLocks noChangeArrowheads="1"/>
            </p:cNvSpPr>
            <p:nvPr/>
          </p:nvSpPr>
          <p:spPr bwMode="auto">
            <a:xfrm>
              <a:off x="1737" y="298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309">
              <a:extLst>
                <a:ext uri="{FF2B5EF4-FFF2-40B4-BE49-F238E27FC236}">
                  <a16:creationId xmlns:a16="http://schemas.microsoft.com/office/drawing/2014/main" id="{0FFB2557-48BE-4FBA-944F-AA54E521CA18}"/>
                </a:ext>
              </a:extLst>
            </p:cNvPr>
            <p:cNvSpPr>
              <a:spLocks noChangeArrowheads="1"/>
            </p:cNvSpPr>
            <p:nvPr/>
          </p:nvSpPr>
          <p:spPr bwMode="auto">
            <a:xfrm>
              <a:off x="1741" y="2987"/>
              <a:ext cx="98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310">
              <a:extLst>
                <a:ext uri="{FF2B5EF4-FFF2-40B4-BE49-F238E27FC236}">
                  <a16:creationId xmlns:a16="http://schemas.microsoft.com/office/drawing/2014/main" id="{381FAAC5-1117-45E5-8F56-EABFAD03BE24}"/>
                </a:ext>
              </a:extLst>
            </p:cNvPr>
            <p:cNvSpPr>
              <a:spLocks noChangeArrowheads="1"/>
            </p:cNvSpPr>
            <p:nvPr/>
          </p:nvSpPr>
          <p:spPr bwMode="auto">
            <a:xfrm>
              <a:off x="2726" y="298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Rectangle 311">
              <a:extLst>
                <a:ext uri="{FF2B5EF4-FFF2-40B4-BE49-F238E27FC236}">
                  <a16:creationId xmlns:a16="http://schemas.microsoft.com/office/drawing/2014/main" id="{206B0910-3489-4591-91F1-F4A0BD434647}"/>
                </a:ext>
              </a:extLst>
            </p:cNvPr>
            <p:cNvSpPr>
              <a:spLocks noChangeArrowheads="1"/>
            </p:cNvSpPr>
            <p:nvPr/>
          </p:nvSpPr>
          <p:spPr bwMode="auto">
            <a:xfrm>
              <a:off x="2730" y="2987"/>
              <a:ext cx="158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Rectangle 312">
              <a:extLst>
                <a:ext uri="{FF2B5EF4-FFF2-40B4-BE49-F238E27FC236}">
                  <a16:creationId xmlns:a16="http://schemas.microsoft.com/office/drawing/2014/main" id="{34049237-B4AC-45A2-893A-2329C0E541A9}"/>
                </a:ext>
              </a:extLst>
            </p:cNvPr>
            <p:cNvSpPr>
              <a:spLocks noChangeArrowheads="1"/>
            </p:cNvSpPr>
            <p:nvPr/>
          </p:nvSpPr>
          <p:spPr bwMode="auto">
            <a:xfrm>
              <a:off x="4316" y="298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Rectangle 313">
              <a:extLst>
                <a:ext uri="{FF2B5EF4-FFF2-40B4-BE49-F238E27FC236}">
                  <a16:creationId xmlns:a16="http://schemas.microsoft.com/office/drawing/2014/main" id="{DEEB7CD1-76BF-4800-8459-BBEE7197DEBD}"/>
                </a:ext>
              </a:extLst>
            </p:cNvPr>
            <p:cNvSpPr>
              <a:spLocks noChangeArrowheads="1"/>
            </p:cNvSpPr>
            <p:nvPr/>
          </p:nvSpPr>
          <p:spPr bwMode="auto">
            <a:xfrm>
              <a:off x="4320" y="2987"/>
              <a:ext cx="18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Rectangle 314">
              <a:extLst>
                <a:ext uri="{FF2B5EF4-FFF2-40B4-BE49-F238E27FC236}">
                  <a16:creationId xmlns:a16="http://schemas.microsoft.com/office/drawing/2014/main" id="{4CE6D2A4-25DB-4FE0-B2E0-01572F3FB0B8}"/>
                </a:ext>
              </a:extLst>
            </p:cNvPr>
            <p:cNvSpPr>
              <a:spLocks noChangeArrowheads="1"/>
            </p:cNvSpPr>
            <p:nvPr/>
          </p:nvSpPr>
          <p:spPr bwMode="auto">
            <a:xfrm>
              <a:off x="6183" y="298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Rectangle 315">
              <a:extLst>
                <a:ext uri="{FF2B5EF4-FFF2-40B4-BE49-F238E27FC236}">
                  <a16:creationId xmlns:a16="http://schemas.microsoft.com/office/drawing/2014/main" id="{850C8E82-234E-483F-8F80-1E13BFF51B65}"/>
                </a:ext>
              </a:extLst>
            </p:cNvPr>
            <p:cNvSpPr>
              <a:spLocks noChangeArrowheads="1"/>
            </p:cNvSpPr>
            <p:nvPr/>
          </p:nvSpPr>
          <p:spPr bwMode="auto">
            <a:xfrm>
              <a:off x="6187" y="2987"/>
              <a:ext cx="63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Rectangle 316">
              <a:extLst>
                <a:ext uri="{FF2B5EF4-FFF2-40B4-BE49-F238E27FC236}">
                  <a16:creationId xmlns:a16="http://schemas.microsoft.com/office/drawing/2014/main" id="{82C33AC1-1BBB-46F8-BE79-820D984CCF83}"/>
                </a:ext>
              </a:extLst>
            </p:cNvPr>
            <p:cNvSpPr>
              <a:spLocks noChangeArrowheads="1"/>
            </p:cNvSpPr>
            <p:nvPr/>
          </p:nvSpPr>
          <p:spPr bwMode="auto">
            <a:xfrm>
              <a:off x="6818" y="2987"/>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Rectangle 317">
              <a:extLst>
                <a:ext uri="{FF2B5EF4-FFF2-40B4-BE49-F238E27FC236}">
                  <a16:creationId xmlns:a16="http://schemas.microsoft.com/office/drawing/2014/main" id="{FF7F5B57-4E0B-428A-B035-2E8775EB2B29}"/>
                </a:ext>
              </a:extLst>
            </p:cNvPr>
            <p:cNvSpPr>
              <a:spLocks noChangeArrowheads="1"/>
            </p:cNvSpPr>
            <p:nvPr/>
          </p:nvSpPr>
          <p:spPr bwMode="auto">
            <a:xfrm>
              <a:off x="942" y="2990"/>
              <a:ext cx="4"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Rectangle 318">
              <a:extLst>
                <a:ext uri="{FF2B5EF4-FFF2-40B4-BE49-F238E27FC236}">
                  <a16:creationId xmlns:a16="http://schemas.microsoft.com/office/drawing/2014/main" id="{B7807F6C-177B-4C78-8B68-B1CC091CFEA5}"/>
                </a:ext>
              </a:extLst>
            </p:cNvPr>
            <p:cNvSpPr>
              <a:spLocks noChangeArrowheads="1"/>
            </p:cNvSpPr>
            <p:nvPr/>
          </p:nvSpPr>
          <p:spPr bwMode="auto">
            <a:xfrm>
              <a:off x="1737" y="2990"/>
              <a:ext cx="4"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Rectangle 319">
              <a:extLst>
                <a:ext uri="{FF2B5EF4-FFF2-40B4-BE49-F238E27FC236}">
                  <a16:creationId xmlns:a16="http://schemas.microsoft.com/office/drawing/2014/main" id="{71509619-9097-444E-9AB4-BE6C9A7B7C8C}"/>
                </a:ext>
              </a:extLst>
            </p:cNvPr>
            <p:cNvSpPr>
              <a:spLocks noChangeArrowheads="1"/>
            </p:cNvSpPr>
            <p:nvPr/>
          </p:nvSpPr>
          <p:spPr bwMode="auto">
            <a:xfrm>
              <a:off x="2726" y="2990"/>
              <a:ext cx="4"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Rectangle 320">
              <a:extLst>
                <a:ext uri="{FF2B5EF4-FFF2-40B4-BE49-F238E27FC236}">
                  <a16:creationId xmlns:a16="http://schemas.microsoft.com/office/drawing/2014/main" id="{35402E1E-47D9-4578-B5C9-EF1AA990406B}"/>
                </a:ext>
              </a:extLst>
            </p:cNvPr>
            <p:cNvSpPr>
              <a:spLocks noChangeArrowheads="1"/>
            </p:cNvSpPr>
            <p:nvPr/>
          </p:nvSpPr>
          <p:spPr bwMode="auto">
            <a:xfrm>
              <a:off x="4316" y="2990"/>
              <a:ext cx="4"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Rectangle 321">
              <a:extLst>
                <a:ext uri="{FF2B5EF4-FFF2-40B4-BE49-F238E27FC236}">
                  <a16:creationId xmlns:a16="http://schemas.microsoft.com/office/drawing/2014/main" id="{616C9BDD-A5A5-4B27-859C-B1CBB6802964}"/>
                </a:ext>
              </a:extLst>
            </p:cNvPr>
            <p:cNvSpPr>
              <a:spLocks noChangeArrowheads="1"/>
            </p:cNvSpPr>
            <p:nvPr/>
          </p:nvSpPr>
          <p:spPr bwMode="auto">
            <a:xfrm>
              <a:off x="6183" y="2990"/>
              <a:ext cx="4"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Rectangle 322">
              <a:extLst>
                <a:ext uri="{FF2B5EF4-FFF2-40B4-BE49-F238E27FC236}">
                  <a16:creationId xmlns:a16="http://schemas.microsoft.com/office/drawing/2014/main" id="{6C2D5D4A-FED1-4DB9-8CF0-8839CA38AC0F}"/>
                </a:ext>
              </a:extLst>
            </p:cNvPr>
            <p:cNvSpPr>
              <a:spLocks noChangeArrowheads="1"/>
            </p:cNvSpPr>
            <p:nvPr/>
          </p:nvSpPr>
          <p:spPr bwMode="auto">
            <a:xfrm>
              <a:off x="6818" y="2990"/>
              <a:ext cx="4"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323">
              <a:extLst>
                <a:ext uri="{FF2B5EF4-FFF2-40B4-BE49-F238E27FC236}">
                  <a16:creationId xmlns:a16="http://schemas.microsoft.com/office/drawing/2014/main" id="{A7C7F1E6-C2DA-4AA1-9FE3-41966309FBDE}"/>
                </a:ext>
              </a:extLst>
            </p:cNvPr>
            <p:cNvSpPr>
              <a:spLocks noChangeArrowheads="1"/>
            </p:cNvSpPr>
            <p:nvPr/>
          </p:nvSpPr>
          <p:spPr bwMode="auto">
            <a:xfrm>
              <a:off x="993" y="3074"/>
              <a:ext cx="5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effectLst/>
                  <a:latin typeface="Times New Roman" panose="02020603050405020304" pitchFamily="18" charset="0"/>
                </a:rPr>
                <a:t>Transparency &amp; </a:t>
              </a:r>
              <a:endParaRPr kumimoji="0" lang="en-US" altLang="en-US" sz="1800" b="0" i="0" u="none" strike="noStrike" cap="none" normalizeH="0" baseline="0" dirty="0">
                <a:ln>
                  <a:noFill/>
                </a:ln>
                <a:effectLst/>
                <a:latin typeface="Arial" panose="020B0604020202020204" pitchFamily="34" charset="0"/>
              </a:endParaRPr>
            </a:p>
          </p:txBody>
        </p:sp>
        <p:sp>
          <p:nvSpPr>
            <p:cNvPr id="125" name="Rectangle 324">
              <a:extLst>
                <a:ext uri="{FF2B5EF4-FFF2-40B4-BE49-F238E27FC236}">
                  <a16:creationId xmlns:a16="http://schemas.microsoft.com/office/drawing/2014/main" id="{680E7CA0-E652-42FE-961B-A31A5A6938B8}"/>
                </a:ext>
              </a:extLst>
            </p:cNvPr>
            <p:cNvSpPr>
              <a:spLocks noChangeArrowheads="1"/>
            </p:cNvSpPr>
            <p:nvPr/>
          </p:nvSpPr>
          <p:spPr bwMode="auto">
            <a:xfrm>
              <a:off x="993" y="3153"/>
              <a:ext cx="45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effectLst/>
                  <a:latin typeface="Times New Roman" panose="02020603050405020304" pitchFamily="18" charset="0"/>
                </a:rPr>
                <a:t>Accountabilit</a:t>
              </a:r>
              <a:r>
                <a:rPr kumimoji="0" lang="en-US" altLang="en-US" sz="900" b="1" i="0" u="none" strike="noStrike" cap="none" normalizeH="0" baseline="0" dirty="0">
                  <a:ln>
                    <a:noFill/>
                  </a:ln>
                  <a:solidFill>
                    <a:srgbClr val="938953"/>
                  </a:solidFill>
                  <a:effectLst/>
                  <a:latin typeface="Times New Roman" panose="02020603050405020304" pitchFamily="18" charset="0"/>
                </a:rPr>
                <a: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6" name="Rectangle 325">
              <a:extLst>
                <a:ext uri="{FF2B5EF4-FFF2-40B4-BE49-F238E27FC236}">
                  <a16:creationId xmlns:a16="http://schemas.microsoft.com/office/drawing/2014/main" id="{D800BC13-8118-43B6-A310-EEC293554B01}"/>
                </a:ext>
              </a:extLst>
            </p:cNvPr>
            <p:cNvSpPr>
              <a:spLocks noChangeArrowheads="1"/>
            </p:cNvSpPr>
            <p:nvPr/>
          </p:nvSpPr>
          <p:spPr bwMode="auto">
            <a:xfrm>
              <a:off x="1603" y="3153"/>
              <a:ext cx="69"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Rectangle 326">
              <a:extLst>
                <a:ext uri="{FF2B5EF4-FFF2-40B4-BE49-F238E27FC236}">
                  <a16:creationId xmlns:a16="http://schemas.microsoft.com/office/drawing/2014/main" id="{FCF08399-8812-4816-8A0A-5D9ABB9EB72D}"/>
                </a:ext>
              </a:extLst>
            </p:cNvPr>
            <p:cNvSpPr>
              <a:spLocks noChangeArrowheads="1"/>
            </p:cNvSpPr>
            <p:nvPr/>
          </p:nvSpPr>
          <p:spPr bwMode="auto">
            <a:xfrm>
              <a:off x="1787" y="3077"/>
              <a:ext cx="17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Rectangle 327">
              <a:extLst>
                <a:ext uri="{FF2B5EF4-FFF2-40B4-BE49-F238E27FC236}">
                  <a16:creationId xmlns:a16="http://schemas.microsoft.com/office/drawing/2014/main" id="{149B2B0C-DBFE-4FF2-B2D7-79AC5159E59D}"/>
                </a:ext>
              </a:extLst>
            </p:cNvPr>
            <p:cNvSpPr>
              <a:spLocks noChangeArrowheads="1"/>
            </p:cNvSpPr>
            <p:nvPr/>
          </p:nvSpPr>
          <p:spPr bwMode="auto">
            <a:xfrm>
              <a:off x="1916" y="3077"/>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Rectangle 328">
              <a:extLst>
                <a:ext uri="{FF2B5EF4-FFF2-40B4-BE49-F238E27FC236}">
                  <a16:creationId xmlns:a16="http://schemas.microsoft.com/office/drawing/2014/main" id="{334AC98F-A2EE-44B7-8BB8-4CCFDC392B1C}"/>
                </a:ext>
              </a:extLst>
            </p:cNvPr>
            <p:cNvSpPr>
              <a:spLocks noChangeArrowheads="1"/>
            </p:cNvSpPr>
            <p:nvPr/>
          </p:nvSpPr>
          <p:spPr bwMode="auto">
            <a:xfrm>
              <a:off x="1948" y="3077"/>
              <a:ext cx="9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Rectangle 329">
              <a:extLst>
                <a:ext uri="{FF2B5EF4-FFF2-40B4-BE49-F238E27FC236}">
                  <a16:creationId xmlns:a16="http://schemas.microsoft.com/office/drawing/2014/main" id="{297B751A-EA91-428C-B3BB-3C644044E673}"/>
                </a:ext>
              </a:extLst>
            </p:cNvPr>
            <p:cNvSpPr>
              <a:spLocks noChangeArrowheads="1"/>
            </p:cNvSpPr>
            <p:nvPr/>
          </p:nvSpPr>
          <p:spPr bwMode="auto">
            <a:xfrm>
              <a:off x="1996" y="3077"/>
              <a:ext cx="58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Publish Job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Rectangle 330">
              <a:extLst>
                <a:ext uri="{FF2B5EF4-FFF2-40B4-BE49-F238E27FC236}">
                  <a16:creationId xmlns:a16="http://schemas.microsoft.com/office/drawing/2014/main" id="{8E7944EB-CFCD-4986-A305-1BBC0ECD82C7}"/>
                </a:ext>
              </a:extLst>
            </p:cNvPr>
            <p:cNvSpPr>
              <a:spLocks noChangeArrowheads="1"/>
            </p:cNvSpPr>
            <p:nvPr/>
          </p:nvSpPr>
          <p:spPr bwMode="auto">
            <a:xfrm>
              <a:off x="1787" y="3156"/>
              <a:ext cx="74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Descriptions 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Rectangle 331">
              <a:extLst>
                <a:ext uri="{FF2B5EF4-FFF2-40B4-BE49-F238E27FC236}">
                  <a16:creationId xmlns:a16="http://schemas.microsoft.com/office/drawing/2014/main" id="{A624B6E8-2E6B-4086-9957-5BE168BD218C}"/>
                </a:ext>
              </a:extLst>
            </p:cNvPr>
            <p:cNvSpPr>
              <a:spLocks noChangeArrowheads="1"/>
            </p:cNvSpPr>
            <p:nvPr/>
          </p:nvSpPr>
          <p:spPr bwMode="auto">
            <a:xfrm>
              <a:off x="1787" y="3235"/>
              <a:ext cx="90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Annual Performance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Rectangle 332">
              <a:extLst>
                <a:ext uri="{FF2B5EF4-FFF2-40B4-BE49-F238E27FC236}">
                  <a16:creationId xmlns:a16="http://schemas.microsoft.com/office/drawing/2014/main" id="{A90DBAB6-045C-41ED-82C0-06E83BAA09B7}"/>
                </a:ext>
              </a:extLst>
            </p:cNvPr>
            <p:cNvSpPr>
              <a:spLocks noChangeArrowheads="1"/>
            </p:cNvSpPr>
            <p:nvPr/>
          </p:nvSpPr>
          <p:spPr bwMode="auto">
            <a:xfrm>
              <a:off x="1787" y="3314"/>
              <a:ext cx="76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Appraisal Process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Rectangle 333">
              <a:extLst>
                <a:ext uri="{FF2B5EF4-FFF2-40B4-BE49-F238E27FC236}">
                  <a16:creationId xmlns:a16="http://schemas.microsoft.com/office/drawing/2014/main" id="{A4B4B695-F2FD-4FEF-84D7-DEA7655C9BBA}"/>
                </a:ext>
              </a:extLst>
            </p:cNvPr>
            <p:cNvSpPr>
              <a:spLocks noChangeArrowheads="1"/>
            </p:cNvSpPr>
            <p:nvPr/>
          </p:nvSpPr>
          <p:spPr bwMode="auto">
            <a:xfrm>
              <a:off x="2484" y="3314"/>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Rectangle 334">
              <a:extLst>
                <a:ext uri="{FF2B5EF4-FFF2-40B4-BE49-F238E27FC236}">
                  <a16:creationId xmlns:a16="http://schemas.microsoft.com/office/drawing/2014/main" id="{EF882444-B651-4D50-A400-8B402DFD5466}"/>
                </a:ext>
              </a:extLst>
            </p:cNvPr>
            <p:cNvSpPr>
              <a:spLocks noChangeArrowheads="1"/>
            </p:cNvSpPr>
            <p:nvPr/>
          </p:nvSpPr>
          <p:spPr bwMode="auto">
            <a:xfrm>
              <a:off x="2778" y="3077"/>
              <a:ext cx="113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Make job descriptions 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Rectangle 335">
              <a:extLst>
                <a:ext uri="{FF2B5EF4-FFF2-40B4-BE49-F238E27FC236}">
                  <a16:creationId xmlns:a16="http://schemas.microsoft.com/office/drawing/2014/main" id="{4752057E-F24A-4A21-933C-2985933645E6}"/>
                </a:ext>
              </a:extLst>
            </p:cNvPr>
            <p:cNvSpPr>
              <a:spLocks noChangeArrowheads="1"/>
            </p:cNvSpPr>
            <p:nvPr/>
          </p:nvSpPr>
          <p:spPr bwMode="auto">
            <a:xfrm>
              <a:off x="2778" y="3156"/>
              <a:ext cx="1449"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performance process more readily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Rectangle 336">
              <a:extLst>
                <a:ext uri="{FF2B5EF4-FFF2-40B4-BE49-F238E27FC236}">
                  <a16:creationId xmlns:a16="http://schemas.microsoft.com/office/drawing/2014/main" id="{90FF0285-94B5-40EC-BA37-AB8AA3D40B66}"/>
                </a:ext>
              </a:extLst>
            </p:cNvPr>
            <p:cNvSpPr>
              <a:spLocks noChangeArrowheads="1"/>
            </p:cNvSpPr>
            <p:nvPr/>
          </p:nvSpPr>
          <p:spPr bwMode="auto">
            <a:xfrm>
              <a:off x="2778" y="3235"/>
              <a:ext cx="1443"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available to improve transparency.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Rectangle 337">
              <a:extLst>
                <a:ext uri="{FF2B5EF4-FFF2-40B4-BE49-F238E27FC236}">
                  <a16:creationId xmlns:a16="http://schemas.microsoft.com/office/drawing/2014/main" id="{EC669748-17F9-4A88-885C-1045743AC9F3}"/>
                </a:ext>
              </a:extLst>
            </p:cNvPr>
            <p:cNvSpPr>
              <a:spLocks noChangeArrowheads="1"/>
            </p:cNvSpPr>
            <p:nvPr/>
          </p:nvSpPr>
          <p:spPr bwMode="auto">
            <a:xfrm>
              <a:off x="4119" y="3235"/>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Rectangle 338">
              <a:extLst>
                <a:ext uri="{FF2B5EF4-FFF2-40B4-BE49-F238E27FC236}">
                  <a16:creationId xmlns:a16="http://schemas.microsoft.com/office/drawing/2014/main" id="{66210C49-D9BE-4648-A0C0-F8467E20F6BD}"/>
                </a:ext>
              </a:extLst>
            </p:cNvPr>
            <p:cNvSpPr>
              <a:spLocks noChangeArrowheads="1"/>
            </p:cNvSpPr>
            <p:nvPr/>
          </p:nvSpPr>
          <p:spPr bwMode="auto">
            <a:xfrm>
              <a:off x="4369" y="3077"/>
              <a:ext cx="1322"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1. Post job descriptions of DPD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Rectangle 339">
              <a:extLst>
                <a:ext uri="{FF2B5EF4-FFF2-40B4-BE49-F238E27FC236}">
                  <a16:creationId xmlns:a16="http://schemas.microsoft.com/office/drawing/2014/main" id="{838F2097-021F-4A23-8B0A-DD3D0A160C6C}"/>
                </a:ext>
              </a:extLst>
            </p:cNvPr>
            <p:cNvSpPr>
              <a:spLocks noChangeArrowheads="1"/>
            </p:cNvSpPr>
            <p:nvPr/>
          </p:nvSpPr>
          <p:spPr bwMode="auto">
            <a:xfrm>
              <a:off x="5598" y="3077"/>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Rectangle 340">
              <a:extLst>
                <a:ext uri="{FF2B5EF4-FFF2-40B4-BE49-F238E27FC236}">
                  <a16:creationId xmlns:a16="http://schemas.microsoft.com/office/drawing/2014/main" id="{AB684384-25B0-4B58-BD4D-5B842DEC1F4C}"/>
                </a:ext>
              </a:extLst>
            </p:cNvPr>
            <p:cNvSpPr>
              <a:spLocks noChangeArrowheads="1"/>
            </p:cNvSpPr>
            <p:nvPr/>
          </p:nvSpPr>
          <p:spPr bwMode="auto">
            <a:xfrm>
              <a:off x="4527" y="3212"/>
              <a:ext cx="77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personnel (Chief,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Rectangle 341">
              <a:extLst>
                <a:ext uri="{FF2B5EF4-FFF2-40B4-BE49-F238E27FC236}">
                  <a16:creationId xmlns:a16="http://schemas.microsoft.com/office/drawing/2014/main" id="{64F2E8B9-AB11-40BE-BA31-8A8C5C25D2CD}"/>
                </a:ext>
              </a:extLst>
            </p:cNvPr>
            <p:cNvSpPr>
              <a:spLocks noChangeArrowheads="1"/>
            </p:cNvSpPr>
            <p:nvPr/>
          </p:nvSpPr>
          <p:spPr bwMode="auto">
            <a:xfrm>
              <a:off x="5250" y="3212"/>
              <a:ext cx="83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Sergeant, Officers)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Rectangle 342">
              <a:extLst>
                <a:ext uri="{FF2B5EF4-FFF2-40B4-BE49-F238E27FC236}">
                  <a16:creationId xmlns:a16="http://schemas.microsoft.com/office/drawing/2014/main" id="{DF26F8E7-3A3E-4726-B7F1-AE0769D2BCDF}"/>
                </a:ext>
              </a:extLst>
            </p:cNvPr>
            <p:cNvSpPr>
              <a:spLocks noChangeArrowheads="1"/>
            </p:cNvSpPr>
            <p:nvPr/>
          </p:nvSpPr>
          <p:spPr bwMode="auto">
            <a:xfrm>
              <a:off x="4527" y="3291"/>
              <a:ext cx="156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and performance appraisal document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343">
              <a:extLst>
                <a:ext uri="{FF2B5EF4-FFF2-40B4-BE49-F238E27FC236}">
                  <a16:creationId xmlns:a16="http://schemas.microsoft.com/office/drawing/2014/main" id="{66D76BB3-FBF1-4BAE-A025-89C7603A6603}"/>
                </a:ext>
              </a:extLst>
            </p:cNvPr>
            <p:cNvSpPr>
              <a:spLocks noChangeArrowheads="1"/>
            </p:cNvSpPr>
            <p:nvPr/>
          </p:nvSpPr>
          <p:spPr bwMode="auto">
            <a:xfrm>
              <a:off x="4527" y="3371"/>
              <a:ext cx="72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on DPD website.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344">
              <a:extLst>
                <a:ext uri="{FF2B5EF4-FFF2-40B4-BE49-F238E27FC236}">
                  <a16:creationId xmlns:a16="http://schemas.microsoft.com/office/drawing/2014/main" id="{8837E975-619D-4B3D-A274-A0BA8B5BA2C7}"/>
                </a:ext>
              </a:extLst>
            </p:cNvPr>
            <p:cNvSpPr>
              <a:spLocks noChangeArrowheads="1"/>
            </p:cNvSpPr>
            <p:nvPr/>
          </p:nvSpPr>
          <p:spPr bwMode="auto">
            <a:xfrm>
              <a:off x="5188" y="3371"/>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345">
              <a:extLst>
                <a:ext uri="{FF2B5EF4-FFF2-40B4-BE49-F238E27FC236}">
                  <a16:creationId xmlns:a16="http://schemas.microsoft.com/office/drawing/2014/main" id="{2A562CE1-6243-4A44-AA57-FC461E32EB44}"/>
                </a:ext>
              </a:extLst>
            </p:cNvPr>
            <p:cNvSpPr>
              <a:spLocks noChangeArrowheads="1"/>
            </p:cNvSpPr>
            <p:nvPr/>
          </p:nvSpPr>
          <p:spPr bwMode="auto">
            <a:xfrm>
              <a:off x="6235" y="3077"/>
              <a:ext cx="251"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May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346">
              <a:extLst>
                <a:ext uri="{FF2B5EF4-FFF2-40B4-BE49-F238E27FC236}">
                  <a16:creationId xmlns:a16="http://schemas.microsoft.com/office/drawing/2014/main" id="{97B417A5-DB37-461E-804C-644F15A0E8A1}"/>
                </a:ext>
              </a:extLst>
            </p:cNvPr>
            <p:cNvSpPr>
              <a:spLocks noChangeArrowheads="1"/>
            </p:cNvSpPr>
            <p:nvPr/>
          </p:nvSpPr>
          <p:spPr bwMode="auto">
            <a:xfrm>
              <a:off x="6438" y="3077"/>
              <a:ext cx="74"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347">
              <a:extLst>
                <a:ext uri="{FF2B5EF4-FFF2-40B4-BE49-F238E27FC236}">
                  <a16:creationId xmlns:a16="http://schemas.microsoft.com/office/drawing/2014/main" id="{FF485B5D-D91B-4212-8578-D009340A6180}"/>
                </a:ext>
              </a:extLst>
            </p:cNvPr>
            <p:cNvSpPr>
              <a:spLocks noChangeArrowheads="1"/>
            </p:cNvSpPr>
            <p:nvPr/>
          </p:nvSpPr>
          <p:spPr bwMode="auto">
            <a:xfrm>
              <a:off x="6470" y="3077"/>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348">
              <a:extLst>
                <a:ext uri="{FF2B5EF4-FFF2-40B4-BE49-F238E27FC236}">
                  <a16:creationId xmlns:a16="http://schemas.microsoft.com/office/drawing/2014/main" id="{C34F79ED-61A9-4FB7-95B3-ECA609FD7FF5}"/>
                </a:ext>
              </a:extLst>
            </p:cNvPr>
            <p:cNvSpPr>
              <a:spLocks noChangeArrowheads="1"/>
            </p:cNvSpPr>
            <p:nvPr/>
          </p:nvSpPr>
          <p:spPr bwMode="auto">
            <a:xfrm>
              <a:off x="6494" y="3077"/>
              <a:ext cx="24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2021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Rectangle 349">
              <a:extLst>
                <a:ext uri="{FF2B5EF4-FFF2-40B4-BE49-F238E27FC236}">
                  <a16:creationId xmlns:a16="http://schemas.microsoft.com/office/drawing/2014/main" id="{EAA09E4F-07CA-4A87-B4C8-AE7A066CDECB}"/>
                </a:ext>
              </a:extLst>
            </p:cNvPr>
            <p:cNvSpPr>
              <a:spLocks noChangeArrowheads="1"/>
            </p:cNvSpPr>
            <p:nvPr/>
          </p:nvSpPr>
          <p:spPr bwMode="auto">
            <a:xfrm>
              <a:off x="6688" y="3077"/>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350">
              <a:extLst>
                <a:ext uri="{FF2B5EF4-FFF2-40B4-BE49-F238E27FC236}">
                  <a16:creationId xmlns:a16="http://schemas.microsoft.com/office/drawing/2014/main" id="{AEEA4733-1113-4DFD-8E6E-7F98820665CC}"/>
                </a:ext>
              </a:extLst>
            </p:cNvPr>
            <p:cNvSpPr>
              <a:spLocks noChangeArrowheads="1"/>
            </p:cNvSpPr>
            <p:nvPr/>
          </p:nvSpPr>
          <p:spPr bwMode="auto">
            <a:xfrm>
              <a:off x="942" y="3070"/>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Rectangle 351">
              <a:extLst>
                <a:ext uri="{FF2B5EF4-FFF2-40B4-BE49-F238E27FC236}">
                  <a16:creationId xmlns:a16="http://schemas.microsoft.com/office/drawing/2014/main" id="{CE4E0345-6A43-4974-B015-49A27F12CB09}"/>
                </a:ext>
              </a:extLst>
            </p:cNvPr>
            <p:cNvSpPr>
              <a:spLocks noChangeArrowheads="1"/>
            </p:cNvSpPr>
            <p:nvPr/>
          </p:nvSpPr>
          <p:spPr bwMode="auto">
            <a:xfrm>
              <a:off x="946" y="3070"/>
              <a:ext cx="79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Rectangle 352">
              <a:extLst>
                <a:ext uri="{FF2B5EF4-FFF2-40B4-BE49-F238E27FC236}">
                  <a16:creationId xmlns:a16="http://schemas.microsoft.com/office/drawing/2014/main" id="{1F640D2D-FB5C-494E-BDB7-021688E1AE18}"/>
                </a:ext>
              </a:extLst>
            </p:cNvPr>
            <p:cNvSpPr>
              <a:spLocks noChangeArrowheads="1"/>
            </p:cNvSpPr>
            <p:nvPr/>
          </p:nvSpPr>
          <p:spPr bwMode="auto">
            <a:xfrm>
              <a:off x="1737" y="3070"/>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Rectangle 353">
              <a:extLst>
                <a:ext uri="{FF2B5EF4-FFF2-40B4-BE49-F238E27FC236}">
                  <a16:creationId xmlns:a16="http://schemas.microsoft.com/office/drawing/2014/main" id="{CD79FBED-8B09-4EAF-82A3-0CADC225FE99}"/>
                </a:ext>
              </a:extLst>
            </p:cNvPr>
            <p:cNvSpPr>
              <a:spLocks noChangeArrowheads="1"/>
            </p:cNvSpPr>
            <p:nvPr/>
          </p:nvSpPr>
          <p:spPr bwMode="auto">
            <a:xfrm>
              <a:off x="1741" y="3070"/>
              <a:ext cx="98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Rectangle 354">
              <a:extLst>
                <a:ext uri="{FF2B5EF4-FFF2-40B4-BE49-F238E27FC236}">
                  <a16:creationId xmlns:a16="http://schemas.microsoft.com/office/drawing/2014/main" id="{57F4BDA5-7FDA-400B-A58A-92CB0CAF4996}"/>
                </a:ext>
              </a:extLst>
            </p:cNvPr>
            <p:cNvSpPr>
              <a:spLocks noChangeArrowheads="1"/>
            </p:cNvSpPr>
            <p:nvPr/>
          </p:nvSpPr>
          <p:spPr bwMode="auto">
            <a:xfrm>
              <a:off x="2726" y="3070"/>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Rectangle 355">
              <a:extLst>
                <a:ext uri="{FF2B5EF4-FFF2-40B4-BE49-F238E27FC236}">
                  <a16:creationId xmlns:a16="http://schemas.microsoft.com/office/drawing/2014/main" id="{175B6158-9891-4320-ADBE-5A199F9B6CED}"/>
                </a:ext>
              </a:extLst>
            </p:cNvPr>
            <p:cNvSpPr>
              <a:spLocks noChangeArrowheads="1"/>
            </p:cNvSpPr>
            <p:nvPr/>
          </p:nvSpPr>
          <p:spPr bwMode="auto">
            <a:xfrm>
              <a:off x="2730" y="3070"/>
              <a:ext cx="158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Rectangle 356">
              <a:extLst>
                <a:ext uri="{FF2B5EF4-FFF2-40B4-BE49-F238E27FC236}">
                  <a16:creationId xmlns:a16="http://schemas.microsoft.com/office/drawing/2014/main" id="{658AA3BD-6509-4A1A-98CE-2EC0D60564B7}"/>
                </a:ext>
              </a:extLst>
            </p:cNvPr>
            <p:cNvSpPr>
              <a:spLocks noChangeArrowheads="1"/>
            </p:cNvSpPr>
            <p:nvPr/>
          </p:nvSpPr>
          <p:spPr bwMode="auto">
            <a:xfrm>
              <a:off x="4316" y="3070"/>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Rectangle 357">
              <a:extLst>
                <a:ext uri="{FF2B5EF4-FFF2-40B4-BE49-F238E27FC236}">
                  <a16:creationId xmlns:a16="http://schemas.microsoft.com/office/drawing/2014/main" id="{4497C863-F0AE-47A3-A5E3-BE78B1A1B829}"/>
                </a:ext>
              </a:extLst>
            </p:cNvPr>
            <p:cNvSpPr>
              <a:spLocks noChangeArrowheads="1"/>
            </p:cNvSpPr>
            <p:nvPr/>
          </p:nvSpPr>
          <p:spPr bwMode="auto">
            <a:xfrm>
              <a:off x="4320" y="3070"/>
              <a:ext cx="18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Rectangle 358">
              <a:extLst>
                <a:ext uri="{FF2B5EF4-FFF2-40B4-BE49-F238E27FC236}">
                  <a16:creationId xmlns:a16="http://schemas.microsoft.com/office/drawing/2014/main" id="{4EB83AFD-FF97-4009-869E-59FFDA29987F}"/>
                </a:ext>
              </a:extLst>
            </p:cNvPr>
            <p:cNvSpPr>
              <a:spLocks noChangeArrowheads="1"/>
            </p:cNvSpPr>
            <p:nvPr/>
          </p:nvSpPr>
          <p:spPr bwMode="auto">
            <a:xfrm>
              <a:off x="6183" y="3070"/>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359">
              <a:extLst>
                <a:ext uri="{FF2B5EF4-FFF2-40B4-BE49-F238E27FC236}">
                  <a16:creationId xmlns:a16="http://schemas.microsoft.com/office/drawing/2014/main" id="{4B98F23F-4493-424E-9182-4123C1C649CE}"/>
                </a:ext>
              </a:extLst>
            </p:cNvPr>
            <p:cNvSpPr>
              <a:spLocks noChangeArrowheads="1"/>
            </p:cNvSpPr>
            <p:nvPr/>
          </p:nvSpPr>
          <p:spPr bwMode="auto">
            <a:xfrm>
              <a:off x="6187" y="3070"/>
              <a:ext cx="63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Rectangle 360">
              <a:extLst>
                <a:ext uri="{FF2B5EF4-FFF2-40B4-BE49-F238E27FC236}">
                  <a16:creationId xmlns:a16="http://schemas.microsoft.com/office/drawing/2014/main" id="{912BFA74-5798-40F1-B28F-E8C4EEC2025A}"/>
                </a:ext>
              </a:extLst>
            </p:cNvPr>
            <p:cNvSpPr>
              <a:spLocks noChangeArrowheads="1"/>
            </p:cNvSpPr>
            <p:nvPr/>
          </p:nvSpPr>
          <p:spPr bwMode="auto">
            <a:xfrm>
              <a:off x="6818" y="3070"/>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361">
              <a:extLst>
                <a:ext uri="{FF2B5EF4-FFF2-40B4-BE49-F238E27FC236}">
                  <a16:creationId xmlns:a16="http://schemas.microsoft.com/office/drawing/2014/main" id="{B25E7735-B235-40C1-8EC8-230019FFB213}"/>
                </a:ext>
              </a:extLst>
            </p:cNvPr>
            <p:cNvSpPr>
              <a:spLocks noChangeArrowheads="1"/>
            </p:cNvSpPr>
            <p:nvPr/>
          </p:nvSpPr>
          <p:spPr bwMode="auto">
            <a:xfrm>
              <a:off x="942" y="3073"/>
              <a:ext cx="4" cy="5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Rectangle 362">
              <a:extLst>
                <a:ext uri="{FF2B5EF4-FFF2-40B4-BE49-F238E27FC236}">
                  <a16:creationId xmlns:a16="http://schemas.microsoft.com/office/drawing/2014/main" id="{C9A6DD0D-2C97-4410-9115-F486C18C0CFC}"/>
                </a:ext>
              </a:extLst>
            </p:cNvPr>
            <p:cNvSpPr>
              <a:spLocks noChangeArrowheads="1"/>
            </p:cNvSpPr>
            <p:nvPr/>
          </p:nvSpPr>
          <p:spPr bwMode="auto">
            <a:xfrm>
              <a:off x="942" y="35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363">
              <a:extLst>
                <a:ext uri="{FF2B5EF4-FFF2-40B4-BE49-F238E27FC236}">
                  <a16:creationId xmlns:a16="http://schemas.microsoft.com/office/drawing/2014/main" id="{BCECA458-9116-4CA1-BC56-715F036A262C}"/>
                </a:ext>
              </a:extLst>
            </p:cNvPr>
            <p:cNvSpPr>
              <a:spLocks noChangeArrowheads="1"/>
            </p:cNvSpPr>
            <p:nvPr/>
          </p:nvSpPr>
          <p:spPr bwMode="auto">
            <a:xfrm>
              <a:off x="942" y="35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Rectangle 364">
              <a:extLst>
                <a:ext uri="{FF2B5EF4-FFF2-40B4-BE49-F238E27FC236}">
                  <a16:creationId xmlns:a16="http://schemas.microsoft.com/office/drawing/2014/main" id="{4F5ABE9E-3615-4791-8D34-13E6C47A94EE}"/>
                </a:ext>
              </a:extLst>
            </p:cNvPr>
            <p:cNvSpPr>
              <a:spLocks noChangeArrowheads="1"/>
            </p:cNvSpPr>
            <p:nvPr/>
          </p:nvSpPr>
          <p:spPr bwMode="auto">
            <a:xfrm>
              <a:off x="946" y="3583"/>
              <a:ext cx="79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Rectangle 365">
              <a:extLst>
                <a:ext uri="{FF2B5EF4-FFF2-40B4-BE49-F238E27FC236}">
                  <a16:creationId xmlns:a16="http://schemas.microsoft.com/office/drawing/2014/main" id="{406FEED0-EC33-4415-85A4-14CE0665B715}"/>
                </a:ext>
              </a:extLst>
            </p:cNvPr>
            <p:cNvSpPr>
              <a:spLocks noChangeArrowheads="1"/>
            </p:cNvSpPr>
            <p:nvPr/>
          </p:nvSpPr>
          <p:spPr bwMode="auto">
            <a:xfrm>
              <a:off x="1737" y="3073"/>
              <a:ext cx="4" cy="5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Rectangle 366">
              <a:extLst>
                <a:ext uri="{FF2B5EF4-FFF2-40B4-BE49-F238E27FC236}">
                  <a16:creationId xmlns:a16="http://schemas.microsoft.com/office/drawing/2014/main" id="{B0080039-3B3F-45FA-93E0-CA3DD62A5437}"/>
                </a:ext>
              </a:extLst>
            </p:cNvPr>
            <p:cNvSpPr>
              <a:spLocks noChangeArrowheads="1"/>
            </p:cNvSpPr>
            <p:nvPr/>
          </p:nvSpPr>
          <p:spPr bwMode="auto">
            <a:xfrm>
              <a:off x="1737" y="35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Rectangle 367">
              <a:extLst>
                <a:ext uri="{FF2B5EF4-FFF2-40B4-BE49-F238E27FC236}">
                  <a16:creationId xmlns:a16="http://schemas.microsoft.com/office/drawing/2014/main" id="{58A4B56F-B27F-4E66-8FAF-1A9C80B4FF5A}"/>
                </a:ext>
              </a:extLst>
            </p:cNvPr>
            <p:cNvSpPr>
              <a:spLocks noChangeArrowheads="1"/>
            </p:cNvSpPr>
            <p:nvPr/>
          </p:nvSpPr>
          <p:spPr bwMode="auto">
            <a:xfrm>
              <a:off x="1741" y="3583"/>
              <a:ext cx="98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Rectangle 368">
              <a:extLst>
                <a:ext uri="{FF2B5EF4-FFF2-40B4-BE49-F238E27FC236}">
                  <a16:creationId xmlns:a16="http://schemas.microsoft.com/office/drawing/2014/main" id="{211EABEB-5E5B-41F2-A73F-6DC14F31CA1D}"/>
                </a:ext>
              </a:extLst>
            </p:cNvPr>
            <p:cNvSpPr>
              <a:spLocks noChangeArrowheads="1"/>
            </p:cNvSpPr>
            <p:nvPr/>
          </p:nvSpPr>
          <p:spPr bwMode="auto">
            <a:xfrm>
              <a:off x="2726" y="3073"/>
              <a:ext cx="4" cy="5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369">
              <a:extLst>
                <a:ext uri="{FF2B5EF4-FFF2-40B4-BE49-F238E27FC236}">
                  <a16:creationId xmlns:a16="http://schemas.microsoft.com/office/drawing/2014/main" id="{50B915EE-BF59-4E45-95F2-81742C7E686B}"/>
                </a:ext>
              </a:extLst>
            </p:cNvPr>
            <p:cNvSpPr>
              <a:spLocks noChangeArrowheads="1"/>
            </p:cNvSpPr>
            <p:nvPr/>
          </p:nvSpPr>
          <p:spPr bwMode="auto">
            <a:xfrm>
              <a:off x="2726" y="35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370">
              <a:extLst>
                <a:ext uri="{FF2B5EF4-FFF2-40B4-BE49-F238E27FC236}">
                  <a16:creationId xmlns:a16="http://schemas.microsoft.com/office/drawing/2014/main" id="{50EBEFDF-2ABA-46BC-A035-089FCD4A2A32}"/>
                </a:ext>
              </a:extLst>
            </p:cNvPr>
            <p:cNvSpPr>
              <a:spLocks noChangeArrowheads="1"/>
            </p:cNvSpPr>
            <p:nvPr/>
          </p:nvSpPr>
          <p:spPr bwMode="auto">
            <a:xfrm>
              <a:off x="2730" y="3583"/>
              <a:ext cx="158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Rectangle 371">
              <a:extLst>
                <a:ext uri="{FF2B5EF4-FFF2-40B4-BE49-F238E27FC236}">
                  <a16:creationId xmlns:a16="http://schemas.microsoft.com/office/drawing/2014/main" id="{C5CD326D-67AE-46A6-8EE7-37B53FC7852F}"/>
                </a:ext>
              </a:extLst>
            </p:cNvPr>
            <p:cNvSpPr>
              <a:spLocks noChangeArrowheads="1"/>
            </p:cNvSpPr>
            <p:nvPr/>
          </p:nvSpPr>
          <p:spPr bwMode="auto">
            <a:xfrm>
              <a:off x="4316" y="3073"/>
              <a:ext cx="4" cy="5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372">
              <a:extLst>
                <a:ext uri="{FF2B5EF4-FFF2-40B4-BE49-F238E27FC236}">
                  <a16:creationId xmlns:a16="http://schemas.microsoft.com/office/drawing/2014/main" id="{92066B8B-4857-44CF-82CB-1A37C7CFF53F}"/>
                </a:ext>
              </a:extLst>
            </p:cNvPr>
            <p:cNvSpPr>
              <a:spLocks noChangeArrowheads="1"/>
            </p:cNvSpPr>
            <p:nvPr/>
          </p:nvSpPr>
          <p:spPr bwMode="auto">
            <a:xfrm>
              <a:off x="4316" y="35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Rectangle 373">
              <a:extLst>
                <a:ext uri="{FF2B5EF4-FFF2-40B4-BE49-F238E27FC236}">
                  <a16:creationId xmlns:a16="http://schemas.microsoft.com/office/drawing/2014/main" id="{AFD01A22-A0FA-4E0F-A424-388D3D9F975B}"/>
                </a:ext>
              </a:extLst>
            </p:cNvPr>
            <p:cNvSpPr>
              <a:spLocks noChangeArrowheads="1"/>
            </p:cNvSpPr>
            <p:nvPr/>
          </p:nvSpPr>
          <p:spPr bwMode="auto">
            <a:xfrm>
              <a:off x="4320" y="3583"/>
              <a:ext cx="18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Rectangle 374">
              <a:extLst>
                <a:ext uri="{FF2B5EF4-FFF2-40B4-BE49-F238E27FC236}">
                  <a16:creationId xmlns:a16="http://schemas.microsoft.com/office/drawing/2014/main" id="{90C911FA-51E8-4120-BBBE-30FB89AE7685}"/>
                </a:ext>
              </a:extLst>
            </p:cNvPr>
            <p:cNvSpPr>
              <a:spLocks noChangeArrowheads="1"/>
            </p:cNvSpPr>
            <p:nvPr/>
          </p:nvSpPr>
          <p:spPr bwMode="auto">
            <a:xfrm>
              <a:off x="6183" y="3073"/>
              <a:ext cx="4" cy="5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Rectangle 375">
              <a:extLst>
                <a:ext uri="{FF2B5EF4-FFF2-40B4-BE49-F238E27FC236}">
                  <a16:creationId xmlns:a16="http://schemas.microsoft.com/office/drawing/2014/main" id="{8B05DE23-83F0-4FDF-8496-E731190FC74F}"/>
                </a:ext>
              </a:extLst>
            </p:cNvPr>
            <p:cNvSpPr>
              <a:spLocks noChangeArrowheads="1"/>
            </p:cNvSpPr>
            <p:nvPr/>
          </p:nvSpPr>
          <p:spPr bwMode="auto">
            <a:xfrm>
              <a:off x="6183" y="35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Rectangle 376">
              <a:extLst>
                <a:ext uri="{FF2B5EF4-FFF2-40B4-BE49-F238E27FC236}">
                  <a16:creationId xmlns:a16="http://schemas.microsoft.com/office/drawing/2014/main" id="{73AA36DC-4585-4F83-8E88-A1FF4E13457B}"/>
                </a:ext>
              </a:extLst>
            </p:cNvPr>
            <p:cNvSpPr>
              <a:spLocks noChangeArrowheads="1"/>
            </p:cNvSpPr>
            <p:nvPr/>
          </p:nvSpPr>
          <p:spPr bwMode="auto">
            <a:xfrm>
              <a:off x="6187" y="3583"/>
              <a:ext cx="63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Rectangle 377">
              <a:extLst>
                <a:ext uri="{FF2B5EF4-FFF2-40B4-BE49-F238E27FC236}">
                  <a16:creationId xmlns:a16="http://schemas.microsoft.com/office/drawing/2014/main" id="{E0673340-1C15-49DB-8C36-E7A80B603882}"/>
                </a:ext>
              </a:extLst>
            </p:cNvPr>
            <p:cNvSpPr>
              <a:spLocks noChangeArrowheads="1"/>
            </p:cNvSpPr>
            <p:nvPr/>
          </p:nvSpPr>
          <p:spPr bwMode="auto">
            <a:xfrm>
              <a:off x="6818" y="3073"/>
              <a:ext cx="4" cy="5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Rectangle 378">
              <a:extLst>
                <a:ext uri="{FF2B5EF4-FFF2-40B4-BE49-F238E27FC236}">
                  <a16:creationId xmlns:a16="http://schemas.microsoft.com/office/drawing/2014/main" id="{3D513193-2CE3-441F-BA0A-2219484EAD34}"/>
                </a:ext>
              </a:extLst>
            </p:cNvPr>
            <p:cNvSpPr>
              <a:spLocks noChangeArrowheads="1"/>
            </p:cNvSpPr>
            <p:nvPr/>
          </p:nvSpPr>
          <p:spPr bwMode="auto">
            <a:xfrm>
              <a:off x="6818" y="35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Rectangle 379">
              <a:extLst>
                <a:ext uri="{FF2B5EF4-FFF2-40B4-BE49-F238E27FC236}">
                  <a16:creationId xmlns:a16="http://schemas.microsoft.com/office/drawing/2014/main" id="{EC8A0AAF-AE0F-411C-A5C9-6EFFAA465035}"/>
                </a:ext>
              </a:extLst>
            </p:cNvPr>
            <p:cNvSpPr>
              <a:spLocks noChangeArrowheads="1"/>
            </p:cNvSpPr>
            <p:nvPr/>
          </p:nvSpPr>
          <p:spPr bwMode="auto">
            <a:xfrm>
              <a:off x="6818" y="3583"/>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Rectangle 380">
              <a:extLst>
                <a:ext uri="{FF2B5EF4-FFF2-40B4-BE49-F238E27FC236}">
                  <a16:creationId xmlns:a16="http://schemas.microsoft.com/office/drawing/2014/main" id="{E79F11F8-88CD-4BC8-8229-76BD12CF2990}"/>
                </a:ext>
              </a:extLst>
            </p:cNvPr>
            <p:cNvSpPr>
              <a:spLocks noChangeArrowheads="1"/>
            </p:cNvSpPr>
            <p:nvPr/>
          </p:nvSpPr>
          <p:spPr bwMode="auto">
            <a:xfrm>
              <a:off x="815" y="3589"/>
              <a:ext cx="6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303968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8D15-9CC7-4F8B-BF7F-549451DA9BFF}"/>
              </a:ext>
            </a:extLst>
          </p:cNvPr>
          <p:cNvSpPr>
            <a:spLocks noGrp="1"/>
          </p:cNvSpPr>
          <p:nvPr>
            <p:ph type="title"/>
          </p:nvPr>
        </p:nvSpPr>
        <p:spPr>
          <a:xfrm>
            <a:off x="1712824" y="457200"/>
            <a:ext cx="8766349" cy="1197054"/>
          </a:xfrm>
        </p:spPr>
        <p:txBody>
          <a:bodyPr/>
          <a:lstStyle/>
          <a:p>
            <a:r>
              <a:rPr lang="en-US" dirty="0"/>
              <a:t>DPD Reform Plan Transparency &amp; Accountability II</a:t>
            </a:r>
          </a:p>
        </p:txBody>
      </p:sp>
      <p:sp>
        <p:nvSpPr>
          <p:cNvPr id="5" name="Rectangle 1">
            <a:extLst>
              <a:ext uri="{FF2B5EF4-FFF2-40B4-BE49-F238E27FC236}">
                <a16:creationId xmlns:a16="http://schemas.microsoft.com/office/drawing/2014/main" id="{49415C94-D76F-4B38-B285-9D69AF7938F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ontent Placeholder 7">
            <a:extLst>
              <a:ext uri="{FF2B5EF4-FFF2-40B4-BE49-F238E27FC236}">
                <a16:creationId xmlns:a16="http://schemas.microsoft.com/office/drawing/2014/main" id="{199D7B9E-2ACD-4283-910B-86A1911B3D27}"/>
              </a:ext>
            </a:extLst>
          </p:cNvPr>
          <p:cNvGraphicFramePr>
            <a:graphicFrameLocks noGrp="1"/>
          </p:cNvGraphicFramePr>
          <p:nvPr>
            <p:ph idx="1"/>
            <p:extLst>
              <p:ext uri="{D42A27DB-BD31-4B8C-83A1-F6EECF244321}">
                <p14:modId xmlns:p14="http://schemas.microsoft.com/office/powerpoint/2010/main" val="2279469227"/>
              </p:ext>
            </p:extLst>
          </p:nvPr>
        </p:nvGraphicFramePr>
        <p:xfrm>
          <a:off x="1254471" y="2635223"/>
          <a:ext cx="9683057" cy="2254885"/>
        </p:xfrm>
        <a:graphic>
          <a:graphicData uri="http://schemas.openxmlformats.org/drawingml/2006/table">
            <a:tbl>
              <a:tblPr firstRow="1" firstCol="1" lastRow="1" lastCol="1" bandRow="1" bandCol="1"/>
              <a:tblGrid>
                <a:gridCol w="2105637">
                  <a:extLst>
                    <a:ext uri="{9D8B030D-6E8A-4147-A177-3AD203B41FA5}">
                      <a16:colId xmlns:a16="http://schemas.microsoft.com/office/drawing/2014/main" val="3748460401"/>
                    </a:ext>
                  </a:extLst>
                </a:gridCol>
                <a:gridCol w="1468073">
                  <a:extLst>
                    <a:ext uri="{9D8B030D-6E8A-4147-A177-3AD203B41FA5}">
                      <a16:colId xmlns:a16="http://schemas.microsoft.com/office/drawing/2014/main" val="2137671491"/>
                    </a:ext>
                  </a:extLst>
                </a:gridCol>
                <a:gridCol w="2374085">
                  <a:extLst>
                    <a:ext uri="{9D8B030D-6E8A-4147-A177-3AD203B41FA5}">
                      <a16:colId xmlns:a16="http://schemas.microsoft.com/office/drawing/2014/main" val="2682869376"/>
                    </a:ext>
                  </a:extLst>
                </a:gridCol>
                <a:gridCol w="2676088">
                  <a:extLst>
                    <a:ext uri="{9D8B030D-6E8A-4147-A177-3AD203B41FA5}">
                      <a16:colId xmlns:a16="http://schemas.microsoft.com/office/drawing/2014/main" val="3866335881"/>
                    </a:ext>
                  </a:extLst>
                </a:gridCol>
                <a:gridCol w="1059174">
                  <a:extLst>
                    <a:ext uri="{9D8B030D-6E8A-4147-A177-3AD203B41FA5}">
                      <a16:colId xmlns:a16="http://schemas.microsoft.com/office/drawing/2014/main" val="3943909485"/>
                    </a:ext>
                  </a:extLst>
                </a:gridCol>
              </a:tblGrid>
              <a:tr h="350520">
                <a:tc>
                  <a:txBody>
                    <a:bodyPr/>
                    <a:lstStyle/>
                    <a:p>
                      <a:pPr marL="66675" marR="0">
                        <a:spcBef>
                          <a:spcPts val="68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Category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6040" marR="0">
                        <a:spcBef>
                          <a:spcPts val="680"/>
                        </a:spcBef>
                        <a:spcAft>
                          <a:spcPts val="0"/>
                        </a:spcAft>
                      </a:pPr>
                      <a:r>
                        <a:rPr lang="en-US"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Reform Item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9215" marR="0">
                        <a:spcBef>
                          <a:spcPts val="680"/>
                        </a:spcBef>
                        <a:spcAft>
                          <a:spcPts val="0"/>
                        </a:spcAft>
                      </a:pPr>
                      <a:r>
                        <a:rPr lang="en-US"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Description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9215" marR="0">
                        <a:spcBef>
                          <a:spcPts val="68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Reform Action</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tc>
                  <a:txBody>
                    <a:bodyPr/>
                    <a:lstStyle/>
                    <a:p>
                      <a:pPr marL="66675" marR="0">
                        <a:lnSpc>
                          <a:spcPts val="1365"/>
                        </a:lnSpc>
                        <a:spcBef>
                          <a:spcPts val="0"/>
                        </a:spcBef>
                        <a:spcAft>
                          <a:spcPts val="0"/>
                        </a:spcAft>
                      </a:pPr>
                      <a:r>
                        <a:rPr lang="en-US"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Completion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marR="0">
                        <a:lnSpc>
                          <a:spcPts val="1285"/>
                        </a:lnSpc>
                        <a:spcBef>
                          <a:spcPts val="10"/>
                        </a:spcBef>
                        <a:spcAft>
                          <a:spcPts val="0"/>
                        </a:spcAft>
                      </a:pPr>
                      <a:r>
                        <a:rPr lang="en-US"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Timeline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9C"/>
                    </a:solidFill>
                  </a:tcPr>
                </a:tc>
                <a:extLst>
                  <a:ext uri="{0D108BD9-81ED-4DB2-BD59-A6C34878D82A}">
                    <a16:rowId xmlns:a16="http://schemas.microsoft.com/office/drawing/2014/main" val="648932749"/>
                  </a:ext>
                </a:extLst>
              </a:tr>
              <a:tr h="1743710">
                <a:tc>
                  <a:txBody>
                    <a:bodyPr/>
                    <a:lstStyle/>
                    <a:p>
                      <a:pPr marL="66675" marR="67945">
                        <a:spcBef>
                          <a:spcPts val="5"/>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Transparency &amp; Accountability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76835">
                        <a:spcBef>
                          <a:spcPts val="5"/>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TA-4. Increase Transparency of Arrest Activities &amp; Calls for service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marR="129540">
                        <a:spcBef>
                          <a:spcPts val="5"/>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Ensure citizens have access to appropriate police data &amp; arrest activities via a monthly report placed on the Village of Dansville website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ts val="1245"/>
                        </a:lnSpc>
                        <a:spcBef>
                          <a:spcPts val="0"/>
                        </a:spcBef>
                        <a:spcAft>
                          <a:spcPts val="0"/>
                        </a:spcAft>
                        <a:buSzPts val="1100"/>
                        <a:buFont typeface="Times New Roman" panose="02020603050405020304" pitchFamily="18" charset="0"/>
                        <a:buAutoNum type="arabicPeriod"/>
                        <a:tabLst>
                          <a:tab pos="298450" algn="l"/>
                        </a:tabLs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Publish these monthly</a:t>
                      </a:r>
                      <a:r>
                        <a:rPr lang="en-US" sz="11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reports:</a:t>
                      </a:r>
                    </a:p>
                    <a:p>
                      <a:pPr marL="742950" marR="190500" lvl="1" indent="-285750">
                        <a:spcBef>
                          <a:spcPts val="10"/>
                        </a:spcBef>
                        <a:spcAft>
                          <a:spcPts val="0"/>
                        </a:spcAft>
                        <a:buSzPts val="1100"/>
                        <a:buFont typeface="Times New Roman" panose="02020603050405020304" pitchFamily="18" charset="0"/>
                        <a:buAutoNum type="alphaLcParenR"/>
                        <a:tabLst>
                          <a:tab pos="527050" algn="l"/>
                        </a:tabLst>
                      </a:pPr>
                      <a:r>
                        <a:rPr lang="en-US" sz="1100" spc="-10">
                          <a:effectLst/>
                          <a:latin typeface="Times New Roman" panose="02020603050405020304" pitchFamily="18" charset="0"/>
                          <a:ea typeface="Times New Roman" panose="02020603050405020304" pitchFamily="18" charset="0"/>
                          <a:cs typeface="Times New Roman" panose="02020603050405020304" pitchFamily="18" charset="0"/>
                        </a:rPr>
                        <a:t>Calls for service, arrests,  and use of force</a:t>
                      </a:r>
                      <a:r>
                        <a:rPr lang="en-US" sz="11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spc="-10">
                          <a:effectLst/>
                          <a:latin typeface="Times New Roman" panose="02020603050405020304" pitchFamily="18" charset="0"/>
                          <a:ea typeface="Times New Roman" panose="02020603050405020304" pitchFamily="18" charset="0"/>
                          <a:cs typeface="Times New Roman" panose="02020603050405020304" pitchFamily="18" charset="0"/>
                        </a:rPr>
                        <a:t>incidents</a:t>
                      </a:r>
                    </a:p>
                    <a:p>
                      <a:pPr marL="297815" marR="185420" indent="-229235">
                        <a:lnSpc>
                          <a:spcPct val="98000"/>
                        </a:lnSpc>
                        <a:spcBef>
                          <a:spcPts val="15"/>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Arrests by gender and</a:t>
                      </a:r>
                      <a:r>
                        <a:rPr lang="en-US" sz="1100" spc="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race.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marR="0">
                        <a:spcBef>
                          <a:spcPts val="5"/>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Jan - 2021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441687"/>
                  </a:ext>
                </a:extLst>
              </a:tr>
              <a:tr h="160655">
                <a:tc>
                  <a:txBody>
                    <a:bodyPr/>
                    <a:lstStyle/>
                    <a:p>
                      <a:pPr marL="0" marR="0">
                        <a:spcBef>
                          <a:spcPts val="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334030"/>
                  </a:ext>
                </a:extLst>
              </a:tr>
            </a:tbl>
          </a:graphicData>
        </a:graphic>
      </p:graphicFrame>
    </p:spTree>
    <p:extLst>
      <p:ext uri="{BB962C8B-B14F-4D97-AF65-F5344CB8AC3E}">
        <p14:creationId xmlns:p14="http://schemas.microsoft.com/office/powerpoint/2010/main" val="714097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A368E-FE68-4FA7-BD19-D299C39E0332}"/>
              </a:ext>
            </a:extLst>
          </p:cNvPr>
          <p:cNvSpPr>
            <a:spLocks noGrp="1"/>
          </p:cNvSpPr>
          <p:nvPr>
            <p:ph type="title"/>
          </p:nvPr>
        </p:nvSpPr>
        <p:spPr>
          <a:xfrm>
            <a:off x="871053" y="394619"/>
            <a:ext cx="10112466" cy="1197054"/>
          </a:xfrm>
        </p:spPr>
        <p:txBody>
          <a:bodyPr/>
          <a:lstStyle/>
          <a:p>
            <a:r>
              <a:rPr lang="en-US" dirty="0"/>
              <a:t>      DPD Reform Plan Operational Policies &amp;        	  Procedures</a:t>
            </a:r>
          </a:p>
        </p:txBody>
      </p:sp>
      <p:sp>
        <p:nvSpPr>
          <p:cNvPr id="5" name="Rectangle 1">
            <a:extLst>
              <a:ext uri="{FF2B5EF4-FFF2-40B4-BE49-F238E27FC236}">
                <a16:creationId xmlns:a16="http://schemas.microsoft.com/office/drawing/2014/main" id="{2F32E93E-815B-4323-A0CB-D70989A4170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3" name="Group 4">
            <a:extLst>
              <a:ext uri="{FF2B5EF4-FFF2-40B4-BE49-F238E27FC236}">
                <a16:creationId xmlns:a16="http://schemas.microsoft.com/office/drawing/2014/main" id="{16ECE3D4-E93A-4801-A397-B738EA1A3D0B}"/>
              </a:ext>
            </a:extLst>
          </p:cNvPr>
          <p:cNvGrpSpPr>
            <a:grpSpLocks noChangeAspect="1"/>
          </p:cNvGrpSpPr>
          <p:nvPr/>
        </p:nvGrpSpPr>
        <p:grpSpPr bwMode="auto">
          <a:xfrm>
            <a:off x="1208088" y="2090738"/>
            <a:ext cx="9972675" cy="3800474"/>
            <a:chOff x="761" y="1317"/>
            <a:chExt cx="6282" cy="2394"/>
          </a:xfrm>
        </p:grpSpPr>
        <p:sp>
          <p:nvSpPr>
            <p:cNvPr id="4" name="AutoShape 3">
              <a:extLst>
                <a:ext uri="{FF2B5EF4-FFF2-40B4-BE49-F238E27FC236}">
                  <a16:creationId xmlns:a16="http://schemas.microsoft.com/office/drawing/2014/main" id="{5038404D-6C13-4092-8AFA-9C65F98705DD}"/>
                </a:ext>
              </a:extLst>
            </p:cNvPr>
            <p:cNvSpPr>
              <a:spLocks noChangeAspect="1" noChangeArrowheads="1" noTextEdit="1"/>
            </p:cNvSpPr>
            <p:nvPr/>
          </p:nvSpPr>
          <p:spPr bwMode="auto">
            <a:xfrm>
              <a:off x="885" y="1317"/>
              <a:ext cx="6158" cy="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Rectangle 5">
              <a:extLst>
                <a:ext uri="{FF2B5EF4-FFF2-40B4-BE49-F238E27FC236}">
                  <a16:creationId xmlns:a16="http://schemas.microsoft.com/office/drawing/2014/main" id="{77774C20-6E04-46AC-BCD6-077E5FFD8A41}"/>
                </a:ext>
              </a:extLst>
            </p:cNvPr>
            <p:cNvSpPr>
              <a:spLocks noChangeArrowheads="1"/>
            </p:cNvSpPr>
            <p:nvPr/>
          </p:nvSpPr>
          <p:spPr bwMode="auto">
            <a:xfrm>
              <a:off x="895" y="1321"/>
              <a:ext cx="804" cy="223"/>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2C929B8E-41AC-421E-8CC3-68C7292EF3C0}"/>
                </a:ext>
              </a:extLst>
            </p:cNvPr>
            <p:cNvSpPr>
              <a:spLocks noChangeArrowheads="1"/>
            </p:cNvSpPr>
            <p:nvPr/>
          </p:nvSpPr>
          <p:spPr bwMode="auto">
            <a:xfrm>
              <a:off x="895" y="1321"/>
              <a:ext cx="804" cy="164"/>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a16="http://schemas.microsoft.com/office/drawing/2014/main" id="{E82F753D-CDD3-48B0-861F-D6F634D13517}"/>
                </a:ext>
              </a:extLst>
            </p:cNvPr>
            <p:cNvSpPr>
              <a:spLocks noChangeArrowheads="1"/>
            </p:cNvSpPr>
            <p:nvPr/>
          </p:nvSpPr>
          <p:spPr bwMode="auto">
            <a:xfrm>
              <a:off x="942" y="1376"/>
              <a:ext cx="47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Category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C2BEF3C7-442B-4FB9-A651-7DAF3B95012A}"/>
                </a:ext>
              </a:extLst>
            </p:cNvPr>
            <p:cNvSpPr>
              <a:spLocks noChangeArrowheads="1"/>
            </p:cNvSpPr>
            <p:nvPr/>
          </p:nvSpPr>
          <p:spPr bwMode="auto">
            <a:xfrm>
              <a:off x="1367" y="1376"/>
              <a:ext cx="7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9">
              <a:extLst>
                <a:ext uri="{FF2B5EF4-FFF2-40B4-BE49-F238E27FC236}">
                  <a16:creationId xmlns:a16="http://schemas.microsoft.com/office/drawing/2014/main" id="{660A547A-DBB1-4EF4-92D7-47ACD6518F64}"/>
                </a:ext>
              </a:extLst>
            </p:cNvPr>
            <p:cNvSpPr>
              <a:spLocks noChangeArrowheads="1"/>
            </p:cNvSpPr>
            <p:nvPr/>
          </p:nvSpPr>
          <p:spPr bwMode="auto">
            <a:xfrm>
              <a:off x="1704" y="1321"/>
              <a:ext cx="1002" cy="223"/>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10">
              <a:extLst>
                <a:ext uri="{FF2B5EF4-FFF2-40B4-BE49-F238E27FC236}">
                  <a16:creationId xmlns:a16="http://schemas.microsoft.com/office/drawing/2014/main" id="{F51E47B1-558F-4BDC-AD10-ABBC2EAE2041}"/>
                </a:ext>
              </a:extLst>
            </p:cNvPr>
            <p:cNvSpPr>
              <a:spLocks noChangeArrowheads="1"/>
            </p:cNvSpPr>
            <p:nvPr/>
          </p:nvSpPr>
          <p:spPr bwMode="auto">
            <a:xfrm>
              <a:off x="1704" y="1321"/>
              <a:ext cx="1002" cy="164"/>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a:extLst>
                <a:ext uri="{FF2B5EF4-FFF2-40B4-BE49-F238E27FC236}">
                  <a16:creationId xmlns:a16="http://schemas.microsoft.com/office/drawing/2014/main" id="{A74A1B8A-4085-4B7C-95F6-95F97C0AEED0}"/>
                </a:ext>
              </a:extLst>
            </p:cNvPr>
            <p:cNvSpPr>
              <a:spLocks noChangeArrowheads="1"/>
            </p:cNvSpPr>
            <p:nvPr/>
          </p:nvSpPr>
          <p:spPr bwMode="auto">
            <a:xfrm>
              <a:off x="1750" y="1376"/>
              <a:ext cx="64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Reform Item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2">
              <a:extLst>
                <a:ext uri="{FF2B5EF4-FFF2-40B4-BE49-F238E27FC236}">
                  <a16:creationId xmlns:a16="http://schemas.microsoft.com/office/drawing/2014/main" id="{5FA9F1B1-60EF-4EEF-8965-FEBD426BA2D9}"/>
                </a:ext>
              </a:extLst>
            </p:cNvPr>
            <p:cNvSpPr>
              <a:spLocks noChangeArrowheads="1"/>
            </p:cNvSpPr>
            <p:nvPr/>
          </p:nvSpPr>
          <p:spPr bwMode="auto">
            <a:xfrm>
              <a:off x="2346" y="1376"/>
              <a:ext cx="7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3">
              <a:extLst>
                <a:ext uri="{FF2B5EF4-FFF2-40B4-BE49-F238E27FC236}">
                  <a16:creationId xmlns:a16="http://schemas.microsoft.com/office/drawing/2014/main" id="{A2A86E85-FD1F-44A8-AD02-1DCCEE90A897}"/>
                </a:ext>
              </a:extLst>
            </p:cNvPr>
            <p:cNvSpPr>
              <a:spLocks noChangeArrowheads="1"/>
            </p:cNvSpPr>
            <p:nvPr/>
          </p:nvSpPr>
          <p:spPr bwMode="auto">
            <a:xfrm>
              <a:off x="2710" y="1321"/>
              <a:ext cx="1614" cy="223"/>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14">
              <a:extLst>
                <a:ext uri="{FF2B5EF4-FFF2-40B4-BE49-F238E27FC236}">
                  <a16:creationId xmlns:a16="http://schemas.microsoft.com/office/drawing/2014/main" id="{3C9F637F-712A-402C-9013-0BCCE9068CB6}"/>
                </a:ext>
              </a:extLst>
            </p:cNvPr>
            <p:cNvSpPr>
              <a:spLocks noChangeArrowheads="1"/>
            </p:cNvSpPr>
            <p:nvPr/>
          </p:nvSpPr>
          <p:spPr bwMode="auto">
            <a:xfrm>
              <a:off x="2710" y="1321"/>
              <a:ext cx="1614" cy="164"/>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5">
              <a:extLst>
                <a:ext uri="{FF2B5EF4-FFF2-40B4-BE49-F238E27FC236}">
                  <a16:creationId xmlns:a16="http://schemas.microsoft.com/office/drawing/2014/main" id="{31D5A77A-205C-49EC-AFC6-70BA33EEEAE2}"/>
                </a:ext>
              </a:extLst>
            </p:cNvPr>
            <p:cNvSpPr>
              <a:spLocks noChangeArrowheads="1"/>
            </p:cNvSpPr>
            <p:nvPr/>
          </p:nvSpPr>
          <p:spPr bwMode="auto">
            <a:xfrm>
              <a:off x="2759" y="1376"/>
              <a:ext cx="58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Description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6">
              <a:extLst>
                <a:ext uri="{FF2B5EF4-FFF2-40B4-BE49-F238E27FC236}">
                  <a16:creationId xmlns:a16="http://schemas.microsoft.com/office/drawing/2014/main" id="{92E93F7B-2D5D-4D0B-8BDE-66328A88BBF2}"/>
                </a:ext>
              </a:extLst>
            </p:cNvPr>
            <p:cNvSpPr>
              <a:spLocks noChangeArrowheads="1"/>
            </p:cNvSpPr>
            <p:nvPr/>
          </p:nvSpPr>
          <p:spPr bwMode="auto">
            <a:xfrm>
              <a:off x="3291" y="1376"/>
              <a:ext cx="7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7">
              <a:extLst>
                <a:ext uri="{FF2B5EF4-FFF2-40B4-BE49-F238E27FC236}">
                  <a16:creationId xmlns:a16="http://schemas.microsoft.com/office/drawing/2014/main" id="{2B2558E0-CAC7-4275-8AA4-886AC7CA9253}"/>
                </a:ext>
              </a:extLst>
            </p:cNvPr>
            <p:cNvSpPr>
              <a:spLocks noChangeArrowheads="1"/>
            </p:cNvSpPr>
            <p:nvPr/>
          </p:nvSpPr>
          <p:spPr bwMode="auto">
            <a:xfrm>
              <a:off x="4330" y="1321"/>
              <a:ext cx="1896" cy="223"/>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8">
              <a:extLst>
                <a:ext uri="{FF2B5EF4-FFF2-40B4-BE49-F238E27FC236}">
                  <a16:creationId xmlns:a16="http://schemas.microsoft.com/office/drawing/2014/main" id="{3F8D8D7C-7336-4F8A-A7BB-4378970934A1}"/>
                </a:ext>
              </a:extLst>
            </p:cNvPr>
            <p:cNvSpPr>
              <a:spLocks noChangeArrowheads="1"/>
            </p:cNvSpPr>
            <p:nvPr/>
          </p:nvSpPr>
          <p:spPr bwMode="auto">
            <a:xfrm>
              <a:off x="4330" y="1321"/>
              <a:ext cx="1896" cy="164"/>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19">
              <a:extLst>
                <a:ext uri="{FF2B5EF4-FFF2-40B4-BE49-F238E27FC236}">
                  <a16:creationId xmlns:a16="http://schemas.microsoft.com/office/drawing/2014/main" id="{8D48B828-9D34-47AB-99A1-9803B3356799}"/>
                </a:ext>
              </a:extLst>
            </p:cNvPr>
            <p:cNvSpPr>
              <a:spLocks noChangeArrowheads="1"/>
            </p:cNvSpPr>
            <p:nvPr/>
          </p:nvSpPr>
          <p:spPr bwMode="auto">
            <a:xfrm>
              <a:off x="4378" y="1376"/>
              <a:ext cx="73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Reform Action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20">
              <a:extLst>
                <a:ext uri="{FF2B5EF4-FFF2-40B4-BE49-F238E27FC236}">
                  <a16:creationId xmlns:a16="http://schemas.microsoft.com/office/drawing/2014/main" id="{A58A52CA-0280-4B2A-8BB0-0C802FD8A0C3}"/>
                </a:ext>
              </a:extLst>
            </p:cNvPr>
            <p:cNvSpPr>
              <a:spLocks noChangeArrowheads="1"/>
            </p:cNvSpPr>
            <p:nvPr/>
          </p:nvSpPr>
          <p:spPr bwMode="auto">
            <a:xfrm>
              <a:off x="5063" y="1376"/>
              <a:ext cx="7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21">
              <a:extLst>
                <a:ext uri="{FF2B5EF4-FFF2-40B4-BE49-F238E27FC236}">
                  <a16:creationId xmlns:a16="http://schemas.microsoft.com/office/drawing/2014/main" id="{DB9B24ED-482B-4E65-A675-9408CF39007D}"/>
                </a:ext>
              </a:extLst>
            </p:cNvPr>
            <p:cNvSpPr>
              <a:spLocks noChangeArrowheads="1"/>
            </p:cNvSpPr>
            <p:nvPr/>
          </p:nvSpPr>
          <p:spPr bwMode="auto">
            <a:xfrm>
              <a:off x="6230" y="1321"/>
              <a:ext cx="642" cy="223"/>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2">
              <a:extLst>
                <a:ext uri="{FF2B5EF4-FFF2-40B4-BE49-F238E27FC236}">
                  <a16:creationId xmlns:a16="http://schemas.microsoft.com/office/drawing/2014/main" id="{766C7610-D226-4D90-96B6-C54DEFE44C9A}"/>
                </a:ext>
              </a:extLst>
            </p:cNvPr>
            <p:cNvSpPr>
              <a:spLocks noChangeArrowheads="1"/>
            </p:cNvSpPr>
            <p:nvPr/>
          </p:nvSpPr>
          <p:spPr bwMode="auto">
            <a:xfrm>
              <a:off x="6230" y="1321"/>
              <a:ext cx="642" cy="112"/>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3">
              <a:extLst>
                <a:ext uri="{FF2B5EF4-FFF2-40B4-BE49-F238E27FC236}">
                  <a16:creationId xmlns:a16="http://schemas.microsoft.com/office/drawing/2014/main" id="{5B156A34-0293-4C0C-AD9C-37902EA2E81C}"/>
                </a:ext>
              </a:extLst>
            </p:cNvPr>
            <p:cNvSpPr>
              <a:spLocks noChangeArrowheads="1"/>
            </p:cNvSpPr>
            <p:nvPr/>
          </p:nvSpPr>
          <p:spPr bwMode="auto">
            <a:xfrm>
              <a:off x="6278" y="1323"/>
              <a:ext cx="61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Completion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4">
              <a:extLst>
                <a:ext uri="{FF2B5EF4-FFF2-40B4-BE49-F238E27FC236}">
                  <a16:creationId xmlns:a16="http://schemas.microsoft.com/office/drawing/2014/main" id="{E3287B31-4052-478B-A371-3B43B3433C62}"/>
                </a:ext>
              </a:extLst>
            </p:cNvPr>
            <p:cNvSpPr>
              <a:spLocks noChangeArrowheads="1"/>
            </p:cNvSpPr>
            <p:nvPr/>
          </p:nvSpPr>
          <p:spPr bwMode="auto">
            <a:xfrm>
              <a:off x="6230" y="1433"/>
              <a:ext cx="642" cy="110"/>
            </a:xfrm>
            <a:prstGeom prst="rect">
              <a:avLst/>
            </a:prstGeom>
            <a:solidFill>
              <a:srgbClr val="ED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25">
              <a:extLst>
                <a:ext uri="{FF2B5EF4-FFF2-40B4-BE49-F238E27FC236}">
                  <a16:creationId xmlns:a16="http://schemas.microsoft.com/office/drawing/2014/main" id="{3ADFF68B-0EF5-4109-BBC7-10F49F9234F3}"/>
                </a:ext>
              </a:extLst>
            </p:cNvPr>
            <p:cNvSpPr>
              <a:spLocks noChangeArrowheads="1"/>
            </p:cNvSpPr>
            <p:nvPr/>
          </p:nvSpPr>
          <p:spPr bwMode="auto">
            <a:xfrm>
              <a:off x="6278" y="1433"/>
              <a:ext cx="45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Timeline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6">
              <a:extLst>
                <a:ext uri="{FF2B5EF4-FFF2-40B4-BE49-F238E27FC236}">
                  <a16:creationId xmlns:a16="http://schemas.microsoft.com/office/drawing/2014/main" id="{D8F4C9B4-2217-46FD-97E0-D99F77B2BB1D}"/>
                </a:ext>
              </a:extLst>
            </p:cNvPr>
            <p:cNvSpPr>
              <a:spLocks noChangeArrowheads="1"/>
            </p:cNvSpPr>
            <p:nvPr/>
          </p:nvSpPr>
          <p:spPr bwMode="auto">
            <a:xfrm>
              <a:off x="6685" y="1433"/>
              <a:ext cx="7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7">
              <a:extLst>
                <a:ext uri="{FF2B5EF4-FFF2-40B4-BE49-F238E27FC236}">
                  <a16:creationId xmlns:a16="http://schemas.microsoft.com/office/drawing/2014/main" id="{0803AB22-46FA-4CF5-B94F-861F12465EAD}"/>
                </a:ext>
              </a:extLst>
            </p:cNvPr>
            <p:cNvSpPr>
              <a:spLocks noChangeArrowheads="1"/>
            </p:cNvSpPr>
            <p:nvPr/>
          </p:nvSpPr>
          <p:spPr bwMode="auto">
            <a:xfrm>
              <a:off x="890" y="1317"/>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8">
              <a:extLst>
                <a:ext uri="{FF2B5EF4-FFF2-40B4-BE49-F238E27FC236}">
                  <a16:creationId xmlns:a16="http://schemas.microsoft.com/office/drawing/2014/main" id="{A5FC9C68-7815-4AA0-9C98-7B44496E83EA}"/>
                </a:ext>
              </a:extLst>
            </p:cNvPr>
            <p:cNvSpPr>
              <a:spLocks noChangeArrowheads="1"/>
            </p:cNvSpPr>
            <p:nvPr/>
          </p:nvSpPr>
          <p:spPr bwMode="auto">
            <a:xfrm>
              <a:off x="890" y="1317"/>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9">
              <a:extLst>
                <a:ext uri="{FF2B5EF4-FFF2-40B4-BE49-F238E27FC236}">
                  <a16:creationId xmlns:a16="http://schemas.microsoft.com/office/drawing/2014/main" id="{D996E2D6-0DDE-4803-AF8C-BD757C49AD02}"/>
                </a:ext>
              </a:extLst>
            </p:cNvPr>
            <p:cNvSpPr>
              <a:spLocks noChangeArrowheads="1"/>
            </p:cNvSpPr>
            <p:nvPr/>
          </p:nvSpPr>
          <p:spPr bwMode="auto">
            <a:xfrm>
              <a:off x="895" y="1317"/>
              <a:ext cx="80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30">
              <a:extLst>
                <a:ext uri="{FF2B5EF4-FFF2-40B4-BE49-F238E27FC236}">
                  <a16:creationId xmlns:a16="http://schemas.microsoft.com/office/drawing/2014/main" id="{5E1ED5B0-89FC-4020-AC05-746FC5DE47B2}"/>
                </a:ext>
              </a:extLst>
            </p:cNvPr>
            <p:cNvSpPr>
              <a:spLocks noChangeArrowheads="1"/>
            </p:cNvSpPr>
            <p:nvPr/>
          </p:nvSpPr>
          <p:spPr bwMode="auto">
            <a:xfrm>
              <a:off x="1699" y="1317"/>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31">
              <a:extLst>
                <a:ext uri="{FF2B5EF4-FFF2-40B4-BE49-F238E27FC236}">
                  <a16:creationId xmlns:a16="http://schemas.microsoft.com/office/drawing/2014/main" id="{75788AE0-204A-470F-A3BC-A4EC2ADA697D}"/>
                </a:ext>
              </a:extLst>
            </p:cNvPr>
            <p:cNvSpPr>
              <a:spLocks noChangeArrowheads="1"/>
            </p:cNvSpPr>
            <p:nvPr/>
          </p:nvSpPr>
          <p:spPr bwMode="auto">
            <a:xfrm>
              <a:off x="1704" y="1317"/>
              <a:ext cx="100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2">
              <a:extLst>
                <a:ext uri="{FF2B5EF4-FFF2-40B4-BE49-F238E27FC236}">
                  <a16:creationId xmlns:a16="http://schemas.microsoft.com/office/drawing/2014/main" id="{BB5EE76C-A9E0-480C-BB00-F8C73F5F2590}"/>
                </a:ext>
              </a:extLst>
            </p:cNvPr>
            <p:cNvSpPr>
              <a:spLocks noChangeArrowheads="1"/>
            </p:cNvSpPr>
            <p:nvPr/>
          </p:nvSpPr>
          <p:spPr bwMode="auto">
            <a:xfrm>
              <a:off x="2706" y="131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3">
              <a:extLst>
                <a:ext uri="{FF2B5EF4-FFF2-40B4-BE49-F238E27FC236}">
                  <a16:creationId xmlns:a16="http://schemas.microsoft.com/office/drawing/2014/main" id="{A45FA5D8-FB8A-472C-A26E-3910C9976F3E}"/>
                </a:ext>
              </a:extLst>
            </p:cNvPr>
            <p:cNvSpPr>
              <a:spLocks noChangeArrowheads="1"/>
            </p:cNvSpPr>
            <p:nvPr/>
          </p:nvSpPr>
          <p:spPr bwMode="auto">
            <a:xfrm>
              <a:off x="2710" y="1317"/>
              <a:ext cx="161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4">
              <a:extLst>
                <a:ext uri="{FF2B5EF4-FFF2-40B4-BE49-F238E27FC236}">
                  <a16:creationId xmlns:a16="http://schemas.microsoft.com/office/drawing/2014/main" id="{5652A489-E672-4E88-9570-3A27B3A864CC}"/>
                </a:ext>
              </a:extLst>
            </p:cNvPr>
            <p:cNvSpPr>
              <a:spLocks noChangeArrowheads="1"/>
            </p:cNvSpPr>
            <p:nvPr/>
          </p:nvSpPr>
          <p:spPr bwMode="auto">
            <a:xfrm>
              <a:off x="4324" y="131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5">
              <a:extLst>
                <a:ext uri="{FF2B5EF4-FFF2-40B4-BE49-F238E27FC236}">
                  <a16:creationId xmlns:a16="http://schemas.microsoft.com/office/drawing/2014/main" id="{C40A93C0-1750-4A1F-B3D0-53AFDACA6F61}"/>
                </a:ext>
              </a:extLst>
            </p:cNvPr>
            <p:cNvSpPr>
              <a:spLocks noChangeArrowheads="1"/>
            </p:cNvSpPr>
            <p:nvPr/>
          </p:nvSpPr>
          <p:spPr bwMode="auto">
            <a:xfrm>
              <a:off x="4328" y="1317"/>
              <a:ext cx="189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6">
              <a:extLst>
                <a:ext uri="{FF2B5EF4-FFF2-40B4-BE49-F238E27FC236}">
                  <a16:creationId xmlns:a16="http://schemas.microsoft.com/office/drawing/2014/main" id="{12AB56A9-7EF2-433D-A05D-80CFB07A617B}"/>
                </a:ext>
              </a:extLst>
            </p:cNvPr>
            <p:cNvSpPr>
              <a:spLocks noChangeArrowheads="1"/>
            </p:cNvSpPr>
            <p:nvPr/>
          </p:nvSpPr>
          <p:spPr bwMode="auto">
            <a:xfrm>
              <a:off x="6225" y="131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7">
              <a:extLst>
                <a:ext uri="{FF2B5EF4-FFF2-40B4-BE49-F238E27FC236}">
                  <a16:creationId xmlns:a16="http://schemas.microsoft.com/office/drawing/2014/main" id="{6F56BF96-F908-48D6-9A01-802E91969F03}"/>
                </a:ext>
              </a:extLst>
            </p:cNvPr>
            <p:cNvSpPr>
              <a:spLocks noChangeArrowheads="1"/>
            </p:cNvSpPr>
            <p:nvPr/>
          </p:nvSpPr>
          <p:spPr bwMode="auto">
            <a:xfrm>
              <a:off x="6229" y="1317"/>
              <a:ext cx="64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8">
              <a:extLst>
                <a:ext uri="{FF2B5EF4-FFF2-40B4-BE49-F238E27FC236}">
                  <a16:creationId xmlns:a16="http://schemas.microsoft.com/office/drawing/2014/main" id="{E5C1E735-19BE-489A-880C-2DE0C7FD80E3}"/>
                </a:ext>
              </a:extLst>
            </p:cNvPr>
            <p:cNvSpPr>
              <a:spLocks noChangeArrowheads="1"/>
            </p:cNvSpPr>
            <p:nvPr/>
          </p:nvSpPr>
          <p:spPr bwMode="auto">
            <a:xfrm>
              <a:off x="6871" y="1317"/>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9">
              <a:extLst>
                <a:ext uri="{FF2B5EF4-FFF2-40B4-BE49-F238E27FC236}">
                  <a16:creationId xmlns:a16="http://schemas.microsoft.com/office/drawing/2014/main" id="{42F3365D-0F26-415A-B64B-560F1D6C51F0}"/>
                </a:ext>
              </a:extLst>
            </p:cNvPr>
            <p:cNvSpPr>
              <a:spLocks noChangeArrowheads="1"/>
            </p:cNvSpPr>
            <p:nvPr/>
          </p:nvSpPr>
          <p:spPr bwMode="auto">
            <a:xfrm>
              <a:off x="6871" y="1317"/>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40">
              <a:extLst>
                <a:ext uri="{FF2B5EF4-FFF2-40B4-BE49-F238E27FC236}">
                  <a16:creationId xmlns:a16="http://schemas.microsoft.com/office/drawing/2014/main" id="{401AEB92-D4C1-4C37-A30B-7D2FC452F846}"/>
                </a:ext>
              </a:extLst>
            </p:cNvPr>
            <p:cNvSpPr>
              <a:spLocks noChangeArrowheads="1"/>
            </p:cNvSpPr>
            <p:nvPr/>
          </p:nvSpPr>
          <p:spPr bwMode="auto">
            <a:xfrm>
              <a:off x="890" y="1321"/>
              <a:ext cx="5" cy="2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41">
              <a:extLst>
                <a:ext uri="{FF2B5EF4-FFF2-40B4-BE49-F238E27FC236}">
                  <a16:creationId xmlns:a16="http://schemas.microsoft.com/office/drawing/2014/main" id="{7222E00A-94E3-49C1-AEFA-4129041D6AFA}"/>
                </a:ext>
              </a:extLst>
            </p:cNvPr>
            <p:cNvSpPr>
              <a:spLocks noChangeArrowheads="1"/>
            </p:cNvSpPr>
            <p:nvPr/>
          </p:nvSpPr>
          <p:spPr bwMode="auto">
            <a:xfrm>
              <a:off x="1699" y="1321"/>
              <a:ext cx="5" cy="2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2">
              <a:extLst>
                <a:ext uri="{FF2B5EF4-FFF2-40B4-BE49-F238E27FC236}">
                  <a16:creationId xmlns:a16="http://schemas.microsoft.com/office/drawing/2014/main" id="{997F8F90-12A1-4898-A82B-CE0AA407A9F4}"/>
                </a:ext>
              </a:extLst>
            </p:cNvPr>
            <p:cNvSpPr>
              <a:spLocks noChangeArrowheads="1"/>
            </p:cNvSpPr>
            <p:nvPr/>
          </p:nvSpPr>
          <p:spPr bwMode="auto">
            <a:xfrm>
              <a:off x="2706" y="1321"/>
              <a:ext cx="4" cy="2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3">
              <a:extLst>
                <a:ext uri="{FF2B5EF4-FFF2-40B4-BE49-F238E27FC236}">
                  <a16:creationId xmlns:a16="http://schemas.microsoft.com/office/drawing/2014/main" id="{6FE039DE-9476-4A67-8307-D4F03789D3DB}"/>
                </a:ext>
              </a:extLst>
            </p:cNvPr>
            <p:cNvSpPr>
              <a:spLocks noChangeArrowheads="1"/>
            </p:cNvSpPr>
            <p:nvPr/>
          </p:nvSpPr>
          <p:spPr bwMode="auto">
            <a:xfrm>
              <a:off x="4324" y="1321"/>
              <a:ext cx="4" cy="2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4">
              <a:extLst>
                <a:ext uri="{FF2B5EF4-FFF2-40B4-BE49-F238E27FC236}">
                  <a16:creationId xmlns:a16="http://schemas.microsoft.com/office/drawing/2014/main" id="{C9729C15-C010-4E89-B995-88BD492D7BDC}"/>
                </a:ext>
              </a:extLst>
            </p:cNvPr>
            <p:cNvSpPr>
              <a:spLocks noChangeArrowheads="1"/>
            </p:cNvSpPr>
            <p:nvPr/>
          </p:nvSpPr>
          <p:spPr bwMode="auto">
            <a:xfrm>
              <a:off x="6225" y="1321"/>
              <a:ext cx="4" cy="2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5">
              <a:extLst>
                <a:ext uri="{FF2B5EF4-FFF2-40B4-BE49-F238E27FC236}">
                  <a16:creationId xmlns:a16="http://schemas.microsoft.com/office/drawing/2014/main" id="{E7FA9357-6FA4-40C6-A6EA-7318A8246250}"/>
                </a:ext>
              </a:extLst>
            </p:cNvPr>
            <p:cNvSpPr>
              <a:spLocks noChangeArrowheads="1"/>
            </p:cNvSpPr>
            <p:nvPr/>
          </p:nvSpPr>
          <p:spPr bwMode="auto">
            <a:xfrm>
              <a:off x="6871" y="1321"/>
              <a:ext cx="5" cy="2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6">
              <a:extLst>
                <a:ext uri="{FF2B5EF4-FFF2-40B4-BE49-F238E27FC236}">
                  <a16:creationId xmlns:a16="http://schemas.microsoft.com/office/drawing/2014/main" id="{EC381E2B-8C11-4D8B-8202-511EB280CB67}"/>
                </a:ext>
              </a:extLst>
            </p:cNvPr>
            <p:cNvSpPr>
              <a:spLocks noChangeArrowheads="1"/>
            </p:cNvSpPr>
            <p:nvPr/>
          </p:nvSpPr>
          <p:spPr bwMode="auto">
            <a:xfrm>
              <a:off x="895" y="1549"/>
              <a:ext cx="48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effectLst/>
                  <a:latin typeface="Times New Roman" panose="02020603050405020304" pitchFamily="18" charset="0"/>
                </a:rPr>
                <a:t>Operational</a:t>
              </a:r>
              <a:r>
                <a:rPr kumimoji="0" lang="en-US" altLang="en-US" sz="1100" b="1" i="0" u="none" strike="noStrike" cap="none" normalizeH="0" baseline="0" dirty="0">
                  <a:ln>
                    <a:noFill/>
                  </a:ln>
                  <a:solidFill>
                    <a:srgbClr val="938953"/>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7">
              <a:extLst>
                <a:ext uri="{FF2B5EF4-FFF2-40B4-BE49-F238E27FC236}">
                  <a16:creationId xmlns:a16="http://schemas.microsoft.com/office/drawing/2014/main" id="{0B71C65A-4E0A-46FC-BF93-8D079C172AE7}"/>
                </a:ext>
              </a:extLst>
            </p:cNvPr>
            <p:cNvSpPr>
              <a:spLocks noChangeArrowheads="1"/>
            </p:cNvSpPr>
            <p:nvPr/>
          </p:nvSpPr>
          <p:spPr bwMode="auto">
            <a:xfrm>
              <a:off x="895" y="1650"/>
              <a:ext cx="40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effectLst/>
                  <a:latin typeface="Times New Roman" panose="02020603050405020304" pitchFamily="18" charset="0"/>
                </a:rPr>
                <a:t>Policies &amp; </a:t>
              </a:r>
              <a:endParaRPr kumimoji="0" lang="en-US" altLang="en-US" sz="1800" b="0" i="0" u="none" strike="noStrike" cap="none" normalizeH="0" baseline="0" dirty="0">
                <a:ln>
                  <a:noFill/>
                </a:ln>
                <a:effectLst/>
                <a:latin typeface="Arial" panose="020B0604020202020204" pitchFamily="34" charset="0"/>
              </a:endParaRPr>
            </a:p>
          </p:txBody>
        </p:sp>
        <p:sp>
          <p:nvSpPr>
            <p:cNvPr id="50" name="Rectangle 48">
              <a:extLst>
                <a:ext uri="{FF2B5EF4-FFF2-40B4-BE49-F238E27FC236}">
                  <a16:creationId xmlns:a16="http://schemas.microsoft.com/office/drawing/2014/main" id="{92DCA600-155F-49BC-9190-0369E6EC6FE6}"/>
                </a:ext>
              </a:extLst>
            </p:cNvPr>
            <p:cNvSpPr>
              <a:spLocks noChangeArrowheads="1"/>
            </p:cNvSpPr>
            <p:nvPr/>
          </p:nvSpPr>
          <p:spPr bwMode="auto">
            <a:xfrm>
              <a:off x="895" y="1752"/>
              <a:ext cx="4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effectLst/>
                  <a:latin typeface="Times New Roman" panose="02020603050405020304" pitchFamily="18" charset="0"/>
                </a:rPr>
                <a:t>Procedures</a:t>
              </a:r>
              <a:endParaRPr kumimoji="0" lang="en-US" altLang="en-US" sz="1800" b="0" i="0" u="none" strike="noStrike" cap="none" normalizeH="0" baseline="0" dirty="0">
                <a:ln>
                  <a:noFill/>
                </a:ln>
                <a:effectLst/>
                <a:latin typeface="Arial" panose="020B0604020202020204" pitchFamily="34" charset="0"/>
              </a:endParaRPr>
            </a:p>
          </p:txBody>
        </p:sp>
        <p:sp>
          <p:nvSpPr>
            <p:cNvPr id="51" name="Rectangle 49">
              <a:extLst>
                <a:ext uri="{FF2B5EF4-FFF2-40B4-BE49-F238E27FC236}">
                  <a16:creationId xmlns:a16="http://schemas.microsoft.com/office/drawing/2014/main" id="{E5737392-6296-47CA-993B-EBC04FD8ADDF}"/>
                </a:ext>
              </a:extLst>
            </p:cNvPr>
            <p:cNvSpPr>
              <a:spLocks noChangeArrowheads="1"/>
            </p:cNvSpPr>
            <p:nvPr/>
          </p:nvSpPr>
          <p:spPr bwMode="auto">
            <a:xfrm>
              <a:off x="1372" y="1753"/>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50">
              <a:extLst>
                <a:ext uri="{FF2B5EF4-FFF2-40B4-BE49-F238E27FC236}">
                  <a16:creationId xmlns:a16="http://schemas.microsoft.com/office/drawing/2014/main" id="{1E558905-BD57-4ADE-963C-2D57E83C708D}"/>
                </a:ext>
              </a:extLst>
            </p:cNvPr>
            <p:cNvSpPr>
              <a:spLocks noChangeArrowheads="1"/>
            </p:cNvSpPr>
            <p:nvPr/>
          </p:nvSpPr>
          <p:spPr bwMode="auto">
            <a:xfrm>
              <a:off x="1704" y="1550"/>
              <a:ext cx="23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OPR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51">
              <a:extLst>
                <a:ext uri="{FF2B5EF4-FFF2-40B4-BE49-F238E27FC236}">
                  <a16:creationId xmlns:a16="http://schemas.microsoft.com/office/drawing/2014/main" id="{83270217-E62D-4B47-B106-4EEA3E64E6BF}"/>
                </a:ext>
              </a:extLst>
            </p:cNvPr>
            <p:cNvSpPr>
              <a:spLocks noChangeArrowheads="1"/>
            </p:cNvSpPr>
            <p:nvPr/>
          </p:nvSpPr>
          <p:spPr bwMode="auto">
            <a:xfrm>
              <a:off x="1896" y="1550"/>
              <a:ext cx="7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52">
              <a:extLst>
                <a:ext uri="{FF2B5EF4-FFF2-40B4-BE49-F238E27FC236}">
                  <a16:creationId xmlns:a16="http://schemas.microsoft.com/office/drawing/2014/main" id="{DA1722AC-C6B2-4BAA-8DB8-2BDD912303FB}"/>
                </a:ext>
              </a:extLst>
            </p:cNvPr>
            <p:cNvSpPr>
              <a:spLocks noChangeArrowheads="1"/>
            </p:cNvSpPr>
            <p:nvPr/>
          </p:nvSpPr>
          <p:spPr bwMode="auto">
            <a:xfrm>
              <a:off x="1928" y="1550"/>
              <a:ext cx="44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1. Initiate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53">
              <a:extLst>
                <a:ext uri="{FF2B5EF4-FFF2-40B4-BE49-F238E27FC236}">
                  <a16:creationId xmlns:a16="http://schemas.microsoft.com/office/drawing/2014/main" id="{E3377F32-2614-43EA-979F-CE9A01A3EA1E}"/>
                </a:ext>
              </a:extLst>
            </p:cNvPr>
            <p:cNvSpPr>
              <a:spLocks noChangeArrowheads="1"/>
            </p:cNvSpPr>
            <p:nvPr/>
          </p:nvSpPr>
          <p:spPr bwMode="auto">
            <a:xfrm>
              <a:off x="1704" y="1651"/>
              <a:ext cx="864"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Anonymous Quality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54">
              <a:extLst>
                <a:ext uri="{FF2B5EF4-FFF2-40B4-BE49-F238E27FC236}">
                  <a16:creationId xmlns:a16="http://schemas.microsoft.com/office/drawing/2014/main" id="{DFA8049B-9FDF-49E9-B432-4ADFD779F49F}"/>
                </a:ext>
              </a:extLst>
            </p:cNvPr>
            <p:cNvSpPr>
              <a:spLocks noChangeArrowheads="1"/>
            </p:cNvSpPr>
            <p:nvPr/>
          </p:nvSpPr>
          <p:spPr bwMode="auto">
            <a:xfrm>
              <a:off x="1704" y="1753"/>
              <a:ext cx="87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Assurance Feedback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55">
              <a:extLst>
                <a:ext uri="{FF2B5EF4-FFF2-40B4-BE49-F238E27FC236}">
                  <a16:creationId xmlns:a16="http://schemas.microsoft.com/office/drawing/2014/main" id="{C1A74D89-1D66-4B7F-A4A2-6EFC11A0687C}"/>
                </a:ext>
              </a:extLst>
            </p:cNvPr>
            <p:cNvSpPr>
              <a:spLocks noChangeArrowheads="1"/>
            </p:cNvSpPr>
            <p:nvPr/>
          </p:nvSpPr>
          <p:spPr bwMode="auto">
            <a:xfrm>
              <a:off x="1704" y="1854"/>
              <a:ext cx="40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Channels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56">
              <a:extLst>
                <a:ext uri="{FF2B5EF4-FFF2-40B4-BE49-F238E27FC236}">
                  <a16:creationId xmlns:a16="http://schemas.microsoft.com/office/drawing/2014/main" id="{F87330DD-A4FE-470D-B423-F6C6A8707EA6}"/>
                </a:ext>
              </a:extLst>
            </p:cNvPr>
            <p:cNvSpPr>
              <a:spLocks noChangeArrowheads="1"/>
            </p:cNvSpPr>
            <p:nvPr/>
          </p:nvSpPr>
          <p:spPr bwMode="auto">
            <a:xfrm>
              <a:off x="2071" y="1854"/>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7">
              <a:extLst>
                <a:ext uri="{FF2B5EF4-FFF2-40B4-BE49-F238E27FC236}">
                  <a16:creationId xmlns:a16="http://schemas.microsoft.com/office/drawing/2014/main" id="{DB7541A0-AEC3-4DDA-9155-9F511B927EE7}"/>
                </a:ext>
              </a:extLst>
            </p:cNvPr>
            <p:cNvSpPr>
              <a:spLocks noChangeArrowheads="1"/>
            </p:cNvSpPr>
            <p:nvPr/>
          </p:nvSpPr>
          <p:spPr bwMode="auto">
            <a:xfrm>
              <a:off x="2710" y="1550"/>
              <a:ext cx="145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Allow citizens &amp; officers to submit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58">
              <a:extLst>
                <a:ext uri="{FF2B5EF4-FFF2-40B4-BE49-F238E27FC236}">
                  <a16:creationId xmlns:a16="http://schemas.microsoft.com/office/drawing/2014/main" id="{6EA415AE-0D02-4794-89CE-335528FB1D15}"/>
                </a:ext>
              </a:extLst>
            </p:cNvPr>
            <p:cNvSpPr>
              <a:spLocks noChangeArrowheads="1"/>
            </p:cNvSpPr>
            <p:nvPr/>
          </p:nvSpPr>
          <p:spPr bwMode="auto">
            <a:xfrm>
              <a:off x="2710" y="1651"/>
              <a:ext cx="113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feedback via website to the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59">
              <a:extLst>
                <a:ext uri="{FF2B5EF4-FFF2-40B4-BE49-F238E27FC236}">
                  <a16:creationId xmlns:a16="http://schemas.microsoft.com/office/drawing/2014/main" id="{743B1320-BD20-42AE-B44E-10435E60A5BF}"/>
                </a:ext>
              </a:extLst>
            </p:cNvPr>
            <p:cNvSpPr>
              <a:spLocks noChangeArrowheads="1"/>
            </p:cNvSpPr>
            <p:nvPr/>
          </p:nvSpPr>
          <p:spPr bwMode="auto">
            <a:xfrm>
              <a:off x="3810" y="1651"/>
              <a:ext cx="461"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Village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60">
              <a:extLst>
                <a:ext uri="{FF2B5EF4-FFF2-40B4-BE49-F238E27FC236}">
                  <a16:creationId xmlns:a16="http://schemas.microsoft.com/office/drawing/2014/main" id="{7985FB74-E866-4054-A017-6DE4B3800105}"/>
                </a:ext>
              </a:extLst>
            </p:cNvPr>
            <p:cNvSpPr>
              <a:spLocks noChangeArrowheads="1"/>
            </p:cNvSpPr>
            <p:nvPr/>
          </p:nvSpPr>
          <p:spPr bwMode="auto">
            <a:xfrm>
              <a:off x="2710" y="1753"/>
              <a:ext cx="146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Dansville. This could be positive or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61">
              <a:extLst>
                <a:ext uri="{FF2B5EF4-FFF2-40B4-BE49-F238E27FC236}">
                  <a16:creationId xmlns:a16="http://schemas.microsoft.com/office/drawing/2014/main" id="{6B0E127E-5861-4E9E-B74F-D47A0E0E10DC}"/>
                </a:ext>
              </a:extLst>
            </p:cNvPr>
            <p:cNvSpPr>
              <a:spLocks noChangeArrowheads="1"/>
            </p:cNvSpPr>
            <p:nvPr/>
          </p:nvSpPr>
          <p:spPr bwMode="auto">
            <a:xfrm>
              <a:off x="2710" y="1854"/>
              <a:ext cx="37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negative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62">
              <a:extLst>
                <a:ext uri="{FF2B5EF4-FFF2-40B4-BE49-F238E27FC236}">
                  <a16:creationId xmlns:a16="http://schemas.microsoft.com/office/drawing/2014/main" id="{5FA15CE6-C0D1-40E7-8D0C-5B61F32D7AA9}"/>
                </a:ext>
              </a:extLst>
            </p:cNvPr>
            <p:cNvSpPr>
              <a:spLocks noChangeArrowheads="1"/>
            </p:cNvSpPr>
            <p:nvPr/>
          </p:nvSpPr>
          <p:spPr bwMode="auto">
            <a:xfrm>
              <a:off x="3045" y="1854"/>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63">
              <a:extLst>
                <a:ext uri="{FF2B5EF4-FFF2-40B4-BE49-F238E27FC236}">
                  <a16:creationId xmlns:a16="http://schemas.microsoft.com/office/drawing/2014/main" id="{4228B7C8-32A9-4AEB-95EF-32A825F2C4E7}"/>
                </a:ext>
              </a:extLst>
            </p:cNvPr>
            <p:cNvSpPr>
              <a:spLocks noChangeArrowheads="1"/>
            </p:cNvSpPr>
            <p:nvPr/>
          </p:nvSpPr>
          <p:spPr bwMode="auto">
            <a:xfrm>
              <a:off x="4378" y="1551"/>
              <a:ext cx="162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1. Establish a process for citizens and/or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64">
              <a:extLst>
                <a:ext uri="{FF2B5EF4-FFF2-40B4-BE49-F238E27FC236}">
                  <a16:creationId xmlns:a16="http://schemas.microsoft.com/office/drawing/2014/main" id="{ED0BAF3D-03E7-4293-BF72-2113F8CA723F}"/>
                </a:ext>
              </a:extLst>
            </p:cNvPr>
            <p:cNvSpPr>
              <a:spLocks noChangeArrowheads="1"/>
            </p:cNvSpPr>
            <p:nvPr/>
          </p:nvSpPr>
          <p:spPr bwMode="auto">
            <a:xfrm>
              <a:off x="5972" y="1551"/>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65">
              <a:extLst>
                <a:ext uri="{FF2B5EF4-FFF2-40B4-BE49-F238E27FC236}">
                  <a16:creationId xmlns:a16="http://schemas.microsoft.com/office/drawing/2014/main" id="{966C26D4-AC39-41C9-858B-25521CE861A9}"/>
                </a:ext>
              </a:extLst>
            </p:cNvPr>
            <p:cNvSpPr>
              <a:spLocks noChangeArrowheads="1"/>
            </p:cNvSpPr>
            <p:nvPr/>
          </p:nvSpPr>
          <p:spPr bwMode="auto">
            <a:xfrm>
              <a:off x="4330" y="1652"/>
              <a:ext cx="193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officers to engage with the Village of Dansville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6">
              <a:extLst>
                <a:ext uri="{FF2B5EF4-FFF2-40B4-BE49-F238E27FC236}">
                  <a16:creationId xmlns:a16="http://schemas.microsoft.com/office/drawing/2014/main" id="{207A790E-6E84-4FC2-A5DB-72410A403133}"/>
                </a:ext>
              </a:extLst>
            </p:cNvPr>
            <p:cNvSpPr>
              <a:spLocks noChangeArrowheads="1"/>
            </p:cNvSpPr>
            <p:nvPr/>
          </p:nvSpPr>
          <p:spPr bwMode="auto">
            <a:xfrm>
              <a:off x="4330" y="1753"/>
              <a:ext cx="194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website anonymously notify Village officials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7">
              <a:extLst>
                <a:ext uri="{FF2B5EF4-FFF2-40B4-BE49-F238E27FC236}">
                  <a16:creationId xmlns:a16="http://schemas.microsoft.com/office/drawing/2014/main" id="{3470C9DE-6202-40DD-AE70-C3CB4975AAFE}"/>
                </a:ext>
              </a:extLst>
            </p:cNvPr>
            <p:cNvSpPr>
              <a:spLocks noChangeArrowheads="1"/>
            </p:cNvSpPr>
            <p:nvPr/>
          </p:nvSpPr>
          <p:spPr bwMode="auto">
            <a:xfrm>
              <a:off x="4330" y="1855"/>
              <a:ext cx="1534"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positive or unsatisfactory behavior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68">
              <a:extLst>
                <a:ext uri="{FF2B5EF4-FFF2-40B4-BE49-F238E27FC236}">
                  <a16:creationId xmlns:a16="http://schemas.microsoft.com/office/drawing/2014/main" id="{70DE4E9D-972E-47B7-8136-719FC19E142C}"/>
                </a:ext>
              </a:extLst>
            </p:cNvPr>
            <p:cNvSpPr>
              <a:spLocks noChangeArrowheads="1"/>
            </p:cNvSpPr>
            <p:nvPr/>
          </p:nvSpPr>
          <p:spPr bwMode="auto">
            <a:xfrm>
              <a:off x="4330" y="1955"/>
              <a:ext cx="44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personnel.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9">
              <a:extLst>
                <a:ext uri="{FF2B5EF4-FFF2-40B4-BE49-F238E27FC236}">
                  <a16:creationId xmlns:a16="http://schemas.microsoft.com/office/drawing/2014/main" id="{CB35D141-69C6-459A-AD04-F3E01095155C}"/>
                </a:ext>
              </a:extLst>
            </p:cNvPr>
            <p:cNvSpPr>
              <a:spLocks noChangeArrowheads="1"/>
            </p:cNvSpPr>
            <p:nvPr/>
          </p:nvSpPr>
          <p:spPr bwMode="auto">
            <a:xfrm>
              <a:off x="4738" y="1955"/>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70">
              <a:extLst>
                <a:ext uri="{FF2B5EF4-FFF2-40B4-BE49-F238E27FC236}">
                  <a16:creationId xmlns:a16="http://schemas.microsoft.com/office/drawing/2014/main" id="{72595C05-4D12-4FF2-9AE9-5ED97B715F61}"/>
                </a:ext>
              </a:extLst>
            </p:cNvPr>
            <p:cNvSpPr>
              <a:spLocks noChangeArrowheads="1"/>
            </p:cNvSpPr>
            <p:nvPr/>
          </p:nvSpPr>
          <p:spPr bwMode="auto">
            <a:xfrm>
              <a:off x="6230" y="1550"/>
              <a:ext cx="20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Oct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71">
              <a:extLst>
                <a:ext uri="{FF2B5EF4-FFF2-40B4-BE49-F238E27FC236}">
                  <a16:creationId xmlns:a16="http://schemas.microsoft.com/office/drawing/2014/main" id="{02C4DB60-44F8-4E16-B117-ECD0DEB9C8A1}"/>
                </a:ext>
              </a:extLst>
            </p:cNvPr>
            <p:cNvSpPr>
              <a:spLocks noChangeArrowheads="1"/>
            </p:cNvSpPr>
            <p:nvPr/>
          </p:nvSpPr>
          <p:spPr bwMode="auto">
            <a:xfrm>
              <a:off x="6398" y="1550"/>
              <a:ext cx="7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72">
              <a:extLst>
                <a:ext uri="{FF2B5EF4-FFF2-40B4-BE49-F238E27FC236}">
                  <a16:creationId xmlns:a16="http://schemas.microsoft.com/office/drawing/2014/main" id="{226661EC-DF96-4AD5-BA7C-CCBF859E1FCF}"/>
                </a:ext>
              </a:extLst>
            </p:cNvPr>
            <p:cNvSpPr>
              <a:spLocks noChangeArrowheads="1"/>
            </p:cNvSpPr>
            <p:nvPr/>
          </p:nvSpPr>
          <p:spPr bwMode="auto">
            <a:xfrm>
              <a:off x="6431" y="1550"/>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Rectangle 73">
              <a:extLst>
                <a:ext uri="{FF2B5EF4-FFF2-40B4-BE49-F238E27FC236}">
                  <a16:creationId xmlns:a16="http://schemas.microsoft.com/office/drawing/2014/main" id="{9F962797-2D8B-4908-AE83-8C983B360DC1}"/>
                </a:ext>
              </a:extLst>
            </p:cNvPr>
            <p:cNvSpPr>
              <a:spLocks noChangeArrowheads="1"/>
            </p:cNvSpPr>
            <p:nvPr/>
          </p:nvSpPr>
          <p:spPr bwMode="auto">
            <a:xfrm>
              <a:off x="6455" y="1550"/>
              <a:ext cx="18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202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74">
              <a:extLst>
                <a:ext uri="{FF2B5EF4-FFF2-40B4-BE49-F238E27FC236}">
                  <a16:creationId xmlns:a16="http://schemas.microsoft.com/office/drawing/2014/main" id="{4D3E3481-3EF3-49EF-B134-ED2778A2DE8F}"/>
                </a:ext>
              </a:extLst>
            </p:cNvPr>
            <p:cNvSpPr>
              <a:spLocks noChangeArrowheads="1"/>
            </p:cNvSpPr>
            <p:nvPr/>
          </p:nvSpPr>
          <p:spPr bwMode="auto">
            <a:xfrm>
              <a:off x="6604" y="1550"/>
              <a:ext cx="8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75">
              <a:extLst>
                <a:ext uri="{FF2B5EF4-FFF2-40B4-BE49-F238E27FC236}">
                  <a16:creationId xmlns:a16="http://schemas.microsoft.com/office/drawing/2014/main" id="{984398C8-8C33-491F-BEC7-AEAA1F40C8A5}"/>
                </a:ext>
              </a:extLst>
            </p:cNvPr>
            <p:cNvSpPr>
              <a:spLocks noChangeArrowheads="1"/>
            </p:cNvSpPr>
            <p:nvPr/>
          </p:nvSpPr>
          <p:spPr bwMode="auto">
            <a:xfrm>
              <a:off x="6652" y="1550"/>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76">
              <a:extLst>
                <a:ext uri="{FF2B5EF4-FFF2-40B4-BE49-F238E27FC236}">
                  <a16:creationId xmlns:a16="http://schemas.microsoft.com/office/drawing/2014/main" id="{9D7F0B6C-8CD4-4513-AA4E-35B8E1887835}"/>
                </a:ext>
              </a:extLst>
            </p:cNvPr>
            <p:cNvSpPr>
              <a:spLocks noChangeArrowheads="1"/>
            </p:cNvSpPr>
            <p:nvPr/>
          </p:nvSpPr>
          <p:spPr bwMode="auto">
            <a:xfrm>
              <a:off x="890" y="1544"/>
              <a:ext cx="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77">
              <a:extLst>
                <a:ext uri="{FF2B5EF4-FFF2-40B4-BE49-F238E27FC236}">
                  <a16:creationId xmlns:a16="http://schemas.microsoft.com/office/drawing/2014/main" id="{F8657CEB-886A-414B-B2D4-0A847AE939F3}"/>
                </a:ext>
              </a:extLst>
            </p:cNvPr>
            <p:cNvSpPr>
              <a:spLocks noChangeArrowheads="1"/>
            </p:cNvSpPr>
            <p:nvPr/>
          </p:nvSpPr>
          <p:spPr bwMode="auto">
            <a:xfrm>
              <a:off x="895" y="1544"/>
              <a:ext cx="80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8">
              <a:extLst>
                <a:ext uri="{FF2B5EF4-FFF2-40B4-BE49-F238E27FC236}">
                  <a16:creationId xmlns:a16="http://schemas.microsoft.com/office/drawing/2014/main" id="{F648539D-7FCE-4CAC-ACFE-72D4F7140917}"/>
                </a:ext>
              </a:extLst>
            </p:cNvPr>
            <p:cNvSpPr>
              <a:spLocks noChangeArrowheads="1"/>
            </p:cNvSpPr>
            <p:nvPr/>
          </p:nvSpPr>
          <p:spPr bwMode="auto">
            <a:xfrm>
              <a:off x="1699" y="1544"/>
              <a:ext cx="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9">
              <a:extLst>
                <a:ext uri="{FF2B5EF4-FFF2-40B4-BE49-F238E27FC236}">
                  <a16:creationId xmlns:a16="http://schemas.microsoft.com/office/drawing/2014/main" id="{7C519319-55A8-4DE3-BA39-00BE79BE00C3}"/>
                </a:ext>
              </a:extLst>
            </p:cNvPr>
            <p:cNvSpPr>
              <a:spLocks noChangeArrowheads="1"/>
            </p:cNvSpPr>
            <p:nvPr/>
          </p:nvSpPr>
          <p:spPr bwMode="auto">
            <a:xfrm>
              <a:off x="1704" y="1544"/>
              <a:ext cx="100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80">
              <a:extLst>
                <a:ext uri="{FF2B5EF4-FFF2-40B4-BE49-F238E27FC236}">
                  <a16:creationId xmlns:a16="http://schemas.microsoft.com/office/drawing/2014/main" id="{B8CAE7DE-4C45-4EAF-9E3C-75A119366B26}"/>
                </a:ext>
              </a:extLst>
            </p:cNvPr>
            <p:cNvSpPr>
              <a:spLocks noChangeArrowheads="1"/>
            </p:cNvSpPr>
            <p:nvPr/>
          </p:nvSpPr>
          <p:spPr bwMode="auto">
            <a:xfrm>
              <a:off x="2706" y="1544"/>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81">
              <a:extLst>
                <a:ext uri="{FF2B5EF4-FFF2-40B4-BE49-F238E27FC236}">
                  <a16:creationId xmlns:a16="http://schemas.microsoft.com/office/drawing/2014/main" id="{D5120C2B-2BF8-4D96-9571-BACC5E71553D}"/>
                </a:ext>
              </a:extLst>
            </p:cNvPr>
            <p:cNvSpPr>
              <a:spLocks noChangeArrowheads="1"/>
            </p:cNvSpPr>
            <p:nvPr/>
          </p:nvSpPr>
          <p:spPr bwMode="auto">
            <a:xfrm>
              <a:off x="2710" y="1544"/>
              <a:ext cx="161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82">
              <a:extLst>
                <a:ext uri="{FF2B5EF4-FFF2-40B4-BE49-F238E27FC236}">
                  <a16:creationId xmlns:a16="http://schemas.microsoft.com/office/drawing/2014/main" id="{389BAED7-823B-4B33-B87D-EF889AD8AC6E}"/>
                </a:ext>
              </a:extLst>
            </p:cNvPr>
            <p:cNvSpPr>
              <a:spLocks noChangeArrowheads="1"/>
            </p:cNvSpPr>
            <p:nvPr/>
          </p:nvSpPr>
          <p:spPr bwMode="auto">
            <a:xfrm>
              <a:off x="4324" y="1544"/>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83">
              <a:extLst>
                <a:ext uri="{FF2B5EF4-FFF2-40B4-BE49-F238E27FC236}">
                  <a16:creationId xmlns:a16="http://schemas.microsoft.com/office/drawing/2014/main" id="{AD73CC87-41D3-424F-9B58-83784DBED258}"/>
                </a:ext>
              </a:extLst>
            </p:cNvPr>
            <p:cNvSpPr>
              <a:spLocks noChangeArrowheads="1"/>
            </p:cNvSpPr>
            <p:nvPr/>
          </p:nvSpPr>
          <p:spPr bwMode="auto">
            <a:xfrm>
              <a:off x="4328" y="1544"/>
              <a:ext cx="189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4">
              <a:extLst>
                <a:ext uri="{FF2B5EF4-FFF2-40B4-BE49-F238E27FC236}">
                  <a16:creationId xmlns:a16="http://schemas.microsoft.com/office/drawing/2014/main" id="{0DDEF7E3-7D52-42E4-9DDF-5AA1BF888F33}"/>
                </a:ext>
              </a:extLst>
            </p:cNvPr>
            <p:cNvSpPr>
              <a:spLocks noChangeArrowheads="1"/>
            </p:cNvSpPr>
            <p:nvPr/>
          </p:nvSpPr>
          <p:spPr bwMode="auto">
            <a:xfrm>
              <a:off x="6225" y="1544"/>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85">
              <a:extLst>
                <a:ext uri="{FF2B5EF4-FFF2-40B4-BE49-F238E27FC236}">
                  <a16:creationId xmlns:a16="http://schemas.microsoft.com/office/drawing/2014/main" id="{D5BCF03D-97E7-4BC4-89AA-53808B356CAB}"/>
                </a:ext>
              </a:extLst>
            </p:cNvPr>
            <p:cNvSpPr>
              <a:spLocks noChangeArrowheads="1"/>
            </p:cNvSpPr>
            <p:nvPr/>
          </p:nvSpPr>
          <p:spPr bwMode="auto">
            <a:xfrm>
              <a:off x="6229" y="1544"/>
              <a:ext cx="64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6">
              <a:extLst>
                <a:ext uri="{FF2B5EF4-FFF2-40B4-BE49-F238E27FC236}">
                  <a16:creationId xmlns:a16="http://schemas.microsoft.com/office/drawing/2014/main" id="{EEFB0C4D-0122-4C5A-BEC2-369125499919}"/>
                </a:ext>
              </a:extLst>
            </p:cNvPr>
            <p:cNvSpPr>
              <a:spLocks noChangeArrowheads="1"/>
            </p:cNvSpPr>
            <p:nvPr/>
          </p:nvSpPr>
          <p:spPr bwMode="auto">
            <a:xfrm>
              <a:off x="6871" y="1544"/>
              <a:ext cx="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7">
              <a:extLst>
                <a:ext uri="{FF2B5EF4-FFF2-40B4-BE49-F238E27FC236}">
                  <a16:creationId xmlns:a16="http://schemas.microsoft.com/office/drawing/2014/main" id="{732AC43D-0483-4B6D-8223-53C5316F05A1}"/>
                </a:ext>
              </a:extLst>
            </p:cNvPr>
            <p:cNvSpPr>
              <a:spLocks noChangeArrowheads="1"/>
            </p:cNvSpPr>
            <p:nvPr/>
          </p:nvSpPr>
          <p:spPr bwMode="auto">
            <a:xfrm>
              <a:off x="890" y="1547"/>
              <a:ext cx="5" cy="1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88">
              <a:extLst>
                <a:ext uri="{FF2B5EF4-FFF2-40B4-BE49-F238E27FC236}">
                  <a16:creationId xmlns:a16="http://schemas.microsoft.com/office/drawing/2014/main" id="{B10FE766-154A-43C6-A89C-F3DC6EC7943F}"/>
                </a:ext>
              </a:extLst>
            </p:cNvPr>
            <p:cNvSpPr>
              <a:spLocks noChangeArrowheads="1"/>
            </p:cNvSpPr>
            <p:nvPr/>
          </p:nvSpPr>
          <p:spPr bwMode="auto">
            <a:xfrm>
              <a:off x="1699" y="1547"/>
              <a:ext cx="5" cy="1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89">
              <a:extLst>
                <a:ext uri="{FF2B5EF4-FFF2-40B4-BE49-F238E27FC236}">
                  <a16:creationId xmlns:a16="http://schemas.microsoft.com/office/drawing/2014/main" id="{E76EB719-AFF6-4908-A535-41D31ED6C938}"/>
                </a:ext>
              </a:extLst>
            </p:cNvPr>
            <p:cNvSpPr>
              <a:spLocks noChangeArrowheads="1"/>
            </p:cNvSpPr>
            <p:nvPr/>
          </p:nvSpPr>
          <p:spPr bwMode="auto">
            <a:xfrm>
              <a:off x="2706" y="1547"/>
              <a:ext cx="4" cy="1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90">
              <a:extLst>
                <a:ext uri="{FF2B5EF4-FFF2-40B4-BE49-F238E27FC236}">
                  <a16:creationId xmlns:a16="http://schemas.microsoft.com/office/drawing/2014/main" id="{BF5EC304-B219-46C0-B2D2-27AB607915D3}"/>
                </a:ext>
              </a:extLst>
            </p:cNvPr>
            <p:cNvSpPr>
              <a:spLocks noChangeArrowheads="1"/>
            </p:cNvSpPr>
            <p:nvPr/>
          </p:nvSpPr>
          <p:spPr bwMode="auto">
            <a:xfrm>
              <a:off x="4324" y="1547"/>
              <a:ext cx="4" cy="1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91">
              <a:extLst>
                <a:ext uri="{FF2B5EF4-FFF2-40B4-BE49-F238E27FC236}">
                  <a16:creationId xmlns:a16="http://schemas.microsoft.com/office/drawing/2014/main" id="{BEA6DD0B-6E15-4563-A4D8-1B559A5CC9C0}"/>
                </a:ext>
              </a:extLst>
            </p:cNvPr>
            <p:cNvSpPr>
              <a:spLocks noChangeArrowheads="1"/>
            </p:cNvSpPr>
            <p:nvPr/>
          </p:nvSpPr>
          <p:spPr bwMode="auto">
            <a:xfrm>
              <a:off x="6225" y="1547"/>
              <a:ext cx="4" cy="1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Rectangle 92">
              <a:extLst>
                <a:ext uri="{FF2B5EF4-FFF2-40B4-BE49-F238E27FC236}">
                  <a16:creationId xmlns:a16="http://schemas.microsoft.com/office/drawing/2014/main" id="{C778EF41-E0B3-4C8A-8AD8-713755C74DCE}"/>
                </a:ext>
              </a:extLst>
            </p:cNvPr>
            <p:cNvSpPr>
              <a:spLocks noChangeArrowheads="1"/>
            </p:cNvSpPr>
            <p:nvPr/>
          </p:nvSpPr>
          <p:spPr bwMode="auto">
            <a:xfrm>
              <a:off x="6871" y="1547"/>
              <a:ext cx="5" cy="12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93">
              <a:extLst>
                <a:ext uri="{FF2B5EF4-FFF2-40B4-BE49-F238E27FC236}">
                  <a16:creationId xmlns:a16="http://schemas.microsoft.com/office/drawing/2014/main" id="{A2E70133-96CD-449A-8098-B09511CCC5DD}"/>
                </a:ext>
              </a:extLst>
            </p:cNvPr>
            <p:cNvSpPr>
              <a:spLocks noChangeArrowheads="1"/>
            </p:cNvSpPr>
            <p:nvPr/>
          </p:nvSpPr>
          <p:spPr bwMode="auto">
            <a:xfrm>
              <a:off x="895" y="2768"/>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94">
              <a:extLst>
                <a:ext uri="{FF2B5EF4-FFF2-40B4-BE49-F238E27FC236}">
                  <a16:creationId xmlns:a16="http://schemas.microsoft.com/office/drawing/2014/main" id="{F46F2C72-F137-4CF0-82E9-D29E87EA9195}"/>
                </a:ext>
              </a:extLst>
            </p:cNvPr>
            <p:cNvSpPr>
              <a:spLocks noChangeArrowheads="1"/>
            </p:cNvSpPr>
            <p:nvPr/>
          </p:nvSpPr>
          <p:spPr bwMode="auto">
            <a:xfrm>
              <a:off x="1704" y="2768"/>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95">
              <a:extLst>
                <a:ext uri="{FF2B5EF4-FFF2-40B4-BE49-F238E27FC236}">
                  <a16:creationId xmlns:a16="http://schemas.microsoft.com/office/drawing/2014/main" id="{353A5CF9-E3C7-4ECC-9D3D-0D352F52E5B3}"/>
                </a:ext>
              </a:extLst>
            </p:cNvPr>
            <p:cNvSpPr>
              <a:spLocks noChangeArrowheads="1"/>
            </p:cNvSpPr>
            <p:nvPr/>
          </p:nvSpPr>
          <p:spPr bwMode="auto">
            <a:xfrm>
              <a:off x="2710" y="2768"/>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96">
              <a:extLst>
                <a:ext uri="{FF2B5EF4-FFF2-40B4-BE49-F238E27FC236}">
                  <a16:creationId xmlns:a16="http://schemas.microsoft.com/office/drawing/2014/main" id="{135149F1-F808-47C6-AF08-F1A77D49D78F}"/>
                </a:ext>
              </a:extLst>
            </p:cNvPr>
            <p:cNvSpPr>
              <a:spLocks noChangeArrowheads="1"/>
            </p:cNvSpPr>
            <p:nvPr/>
          </p:nvSpPr>
          <p:spPr bwMode="auto">
            <a:xfrm>
              <a:off x="4330" y="2768"/>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97">
              <a:extLst>
                <a:ext uri="{FF2B5EF4-FFF2-40B4-BE49-F238E27FC236}">
                  <a16:creationId xmlns:a16="http://schemas.microsoft.com/office/drawing/2014/main" id="{98389837-8574-4CBD-8BFD-D028780E1F86}"/>
                </a:ext>
              </a:extLst>
            </p:cNvPr>
            <p:cNvSpPr>
              <a:spLocks noChangeArrowheads="1"/>
            </p:cNvSpPr>
            <p:nvPr/>
          </p:nvSpPr>
          <p:spPr bwMode="auto">
            <a:xfrm>
              <a:off x="6230" y="2768"/>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98">
              <a:extLst>
                <a:ext uri="{FF2B5EF4-FFF2-40B4-BE49-F238E27FC236}">
                  <a16:creationId xmlns:a16="http://schemas.microsoft.com/office/drawing/2014/main" id="{2172E9F3-EF0E-411E-B119-D3F8DAA5923E}"/>
                </a:ext>
              </a:extLst>
            </p:cNvPr>
            <p:cNvSpPr>
              <a:spLocks noChangeArrowheads="1"/>
            </p:cNvSpPr>
            <p:nvPr/>
          </p:nvSpPr>
          <p:spPr bwMode="auto">
            <a:xfrm>
              <a:off x="890" y="2761"/>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9">
              <a:extLst>
                <a:ext uri="{FF2B5EF4-FFF2-40B4-BE49-F238E27FC236}">
                  <a16:creationId xmlns:a16="http://schemas.microsoft.com/office/drawing/2014/main" id="{350671B0-963B-4A7D-8C72-56A2759D170A}"/>
                </a:ext>
              </a:extLst>
            </p:cNvPr>
            <p:cNvSpPr>
              <a:spLocks noChangeArrowheads="1"/>
            </p:cNvSpPr>
            <p:nvPr/>
          </p:nvSpPr>
          <p:spPr bwMode="auto">
            <a:xfrm>
              <a:off x="895" y="2761"/>
              <a:ext cx="80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100">
              <a:extLst>
                <a:ext uri="{FF2B5EF4-FFF2-40B4-BE49-F238E27FC236}">
                  <a16:creationId xmlns:a16="http://schemas.microsoft.com/office/drawing/2014/main" id="{160499F1-6F73-49F4-BF68-4F44301D1D99}"/>
                </a:ext>
              </a:extLst>
            </p:cNvPr>
            <p:cNvSpPr>
              <a:spLocks noChangeArrowheads="1"/>
            </p:cNvSpPr>
            <p:nvPr/>
          </p:nvSpPr>
          <p:spPr bwMode="auto">
            <a:xfrm>
              <a:off x="1699" y="2761"/>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101">
              <a:extLst>
                <a:ext uri="{FF2B5EF4-FFF2-40B4-BE49-F238E27FC236}">
                  <a16:creationId xmlns:a16="http://schemas.microsoft.com/office/drawing/2014/main" id="{5E916F2F-5591-46CC-ADA3-CAA6251B078C}"/>
                </a:ext>
              </a:extLst>
            </p:cNvPr>
            <p:cNvSpPr>
              <a:spLocks noChangeArrowheads="1"/>
            </p:cNvSpPr>
            <p:nvPr/>
          </p:nvSpPr>
          <p:spPr bwMode="auto">
            <a:xfrm>
              <a:off x="1704" y="2761"/>
              <a:ext cx="100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02">
              <a:extLst>
                <a:ext uri="{FF2B5EF4-FFF2-40B4-BE49-F238E27FC236}">
                  <a16:creationId xmlns:a16="http://schemas.microsoft.com/office/drawing/2014/main" id="{773CD9D0-0343-49D1-BA78-BBC40CB0F1E9}"/>
                </a:ext>
              </a:extLst>
            </p:cNvPr>
            <p:cNvSpPr>
              <a:spLocks noChangeArrowheads="1"/>
            </p:cNvSpPr>
            <p:nvPr/>
          </p:nvSpPr>
          <p:spPr bwMode="auto">
            <a:xfrm>
              <a:off x="2706" y="2761"/>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3">
              <a:extLst>
                <a:ext uri="{FF2B5EF4-FFF2-40B4-BE49-F238E27FC236}">
                  <a16:creationId xmlns:a16="http://schemas.microsoft.com/office/drawing/2014/main" id="{C31A71C9-E544-4EF0-8661-ABF923B880D3}"/>
                </a:ext>
              </a:extLst>
            </p:cNvPr>
            <p:cNvSpPr>
              <a:spLocks noChangeArrowheads="1"/>
            </p:cNvSpPr>
            <p:nvPr/>
          </p:nvSpPr>
          <p:spPr bwMode="auto">
            <a:xfrm>
              <a:off x="2710" y="2761"/>
              <a:ext cx="161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4">
              <a:extLst>
                <a:ext uri="{FF2B5EF4-FFF2-40B4-BE49-F238E27FC236}">
                  <a16:creationId xmlns:a16="http://schemas.microsoft.com/office/drawing/2014/main" id="{C06EA9A2-3029-40D7-A330-33833EC3C8DA}"/>
                </a:ext>
              </a:extLst>
            </p:cNvPr>
            <p:cNvSpPr>
              <a:spLocks noChangeArrowheads="1"/>
            </p:cNvSpPr>
            <p:nvPr/>
          </p:nvSpPr>
          <p:spPr bwMode="auto">
            <a:xfrm>
              <a:off x="4324" y="2761"/>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5">
              <a:extLst>
                <a:ext uri="{FF2B5EF4-FFF2-40B4-BE49-F238E27FC236}">
                  <a16:creationId xmlns:a16="http://schemas.microsoft.com/office/drawing/2014/main" id="{408720FD-37FC-4586-A481-5F703DE2D6A8}"/>
                </a:ext>
              </a:extLst>
            </p:cNvPr>
            <p:cNvSpPr>
              <a:spLocks noChangeArrowheads="1"/>
            </p:cNvSpPr>
            <p:nvPr/>
          </p:nvSpPr>
          <p:spPr bwMode="auto">
            <a:xfrm>
              <a:off x="4328" y="2761"/>
              <a:ext cx="189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6">
              <a:extLst>
                <a:ext uri="{FF2B5EF4-FFF2-40B4-BE49-F238E27FC236}">
                  <a16:creationId xmlns:a16="http://schemas.microsoft.com/office/drawing/2014/main" id="{4AC560F9-C290-431B-B45C-E2365AE2F17A}"/>
                </a:ext>
              </a:extLst>
            </p:cNvPr>
            <p:cNvSpPr>
              <a:spLocks noChangeArrowheads="1"/>
            </p:cNvSpPr>
            <p:nvPr/>
          </p:nvSpPr>
          <p:spPr bwMode="auto">
            <a:xfrm>
              <a:off x="6225" y="2761"/>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7">
              <a:extLst>
                <a:ext uri="{FF2B5EF4-FFF2-40B4-BE49-F238E27FC236}">
                  <a16:creationId xmlns:a16="http://schemas.microsoft.com/office/drawing/2014/main" id="{088D95DA-C048-4DAF-96C2-BD6FBE7B7E24}"/>
                </a:ext>
              </a:extLst>
            </p:cNvPr>
            <p:cNvSpPr>
              <a:spLocks noChangeArrowheads="1"/>
            </p:cNvSpPr>
            <p:nvPr/>
          </p:nvSpPr>
          <p:spPr bwMode="auto">
            <a:xfrm>
              <a:off x="6229" y="2761"/>
              <a:ext cx="64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8">
              <a:extLst>
                <a:ext uri="{FF2B5EF4-FFF2-40B4-BE49-F238E27FC236}">
                  <a16:creationId xmlns:a16="http://schemas.microsoft.com/office/drawing/2014/main" id="{0E84B52D-8742-45B8-9AA8-BCBFA7A88528}"/>
                </a:ext>
              </a:extLst>
            </p:cNvPr>
            <p:cNvSpPr>
              <a:spLocks noChangeArrowheads="1"/>
            </p:cNvSpPr>
            <p:nvPr/>
          </p:nvSpPr>
          <p:spPr bwMode="auto">
            <a:xfrm>
              <a:off x="6871" y="2761"/>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109">
              <a:extLst>
                <a:ext uri="{FF2B5EF4-FFF2-40B4-BE49-F238E27FC236}">
                  <a16:creationId xmlns:a16="http://schemas.microsoft.com/office/drawing/2014/main" id="{A13B1F93-91C2-4492-A4DC-179DFC9C9BB7}"/>
                </a:ext>
              </a:extLst>
            </p:cNvPr>
            <p:cNvSpPr>
              <a:spLocks noChangeArrowheads="1"/>
            </p:cNvSpPr>
            <p:nvPr/>
          </p:nvSpPr>
          <p:spPr bwMode="auto">
            <a:xfrm>
              <a:off x="890" y="2765"/>
              <a:ext cx="5"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Rectangle 110">
              <a:extLst>
                <a:ext uri="{FF2B5EF4-FFF2-40B4-BE49-F238E27FC236}">
                  <a16:creationId xmlns:a16="http://schemas.microsoft.com/office/drawing/2014/main" id="{AA4193F5-52BB-4404-B516-31088372F2C5}"/>
                </a:ext>
              </a:extLst>
            </p:cNvPr>
            <p:cNvSpPr>
              <a:spLocks noChangeArrowheads="1"/>
            </p:cNvSpPr>
            <p:nvPr/>
          </p:nvSpPr>
          <p:spPr bwMode="auto">
            <a:xfrm>
              <a:off x="1699" y="2765"/>
              <a:ext cx="5"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Rectangle 111">
              <a:extLst>
                <a:ext uri="{FF2B5EF4-FFF2-40B4-BE49-F238E27FC236}">
                  <a16:creationId xmlns:a16="http://schemas.microsoft.com/office/drawing/2014/main" id="{E680F93A-4F6A-456A-A03C-F5D1F1ED8D34}"/>
                </a:ext>
              </a:extLst>
            </p:cNvPr>
            <p:cNvSpPr>
              <a:spLocks noChangeArrowheads="1"/>
            </p:cNvSpPr>
            <p:nvPr/>
          </p:nvSpPr>
          <p:spPr bwMode="auto">
            <a:xfrm>
              <a:off x="2706" y="2765"/>
              <a:ext cx="4"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Rectangle 112">
              <a:extLst>
                <a:ext uri="{FF2B5EF4-FFF2-40B4-BE49-F238E27FC236}">
                  <a16:creationId xmlns:a16="http://schemas.microsoft.com/office/drawing/2014/main" id="{D879DA5F-FBD3-4E2E-B3BC-2735EE753CDD}"/>
                </a:ext>
              </a:extLst>
            </p:cNvPr>
            <p:cNvSpPr>
              <a:spLocks noChangeArrowheads="1"/>
            </p:cNvSpPr>
            <p:nvPr/>
          </p:nvSpPr>
          <p:spPr bwMode="auto">
            <a:xfrm>
              <a:off x="4324" y="2765"/>
              <a:ext cx="4"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Rectangle 113">
              <a:extLst>
                <a:ext uri="{FF2B5EF4-FFF2-40B4-BE49-F238E27FC236}">
                  <a16:creationId xmlns:a16="http://schemas.microsoft.com/office/drawing/2014/main" id="{1C8D6ED5-4C76-4BDA-A3D0-30E62555CDAA}"/>
                </a:ext>
              </a:extLst>
            </p:cNvPr>
            <p:cNvSpPr>
              <a:spLocks noChangeArrowheads="1"/>
            </p:cNvSpPr>
            <p:nvPr/>
          </p:nvSpPr>
          <p:spPr bwMode="auto">
            <a:xfrm>
              <a:off x="6225" y="2765"/>
              <a:ext cx="4"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Rectangle 114">
              <a:extLst>
                <a:ext uri="{FF2B5EF4-FFF2-40B4-BE49-F238E27FC236}">
                  <a16:creationId xmlns:a16="http://schemas.microsoft.com/office/drawing/2014/main" id="{BC16735C-11D2-437D-A893-8A4CA92E231D}"/>
                </a:ext>
              </a:extLst>
            </p:cNvPr>
            <p:cNvSpPr>
              <a:spLocks noChangeArrowheads="1"/>
            </p:cNvSpPr>
            <p:nvPr/>
          </p:nvSpPr>
          <p:spPr bwMode="auto">
            <a:xfrm>
              <a:off x="6871" y="2765"/>
              <a:ext cx="5"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Rectangle 115">
              <a:extLst>
                <a:ext uri="{FF2B5EF4-FFF2-40B4-BE49-F238E27FC236}">
                  <a16:creationId xmlns:a16="http://schemas.microsoft.com/office/drawing/2014/main" id="{95C2CC5B-5679-4CE0-A8DD-996181AB22E5}"/>
                </a:ext>
              </a:extLst>
            </p:cNvPr>
            <p:cNvSpPr>
              <a:spLocks noChangeArrowheads="1"/>
            </p:cNvSpPr>
            <p:nvPr/>
          </p:nvSpPr>
          <p:spPr bwMode="auto">
            <a:xfrm>
              <a:off x="942" y="2873"/>
              <a:ext cx="48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effectLst/>
                  <a:latin typeface="Times New Roman" panose="02020603050405020304" pitchFamily="18" charset="0"/>
                </a:rPr>
                <a:t>Operational</a:t>
              </a:r>
              <a:r>
                <a:rPr kumimoji="0" lang="en-US" altLang="en-US" sz="1100" b="1" i="0" u="none" strike="noStrike" cap="none" normalizeH="0" baseline="0" dirty="0">
                  <a:ln>
                    <a:noFill/>
                  </a:ln>
                  <a:solidFill>
                    <a:srgbClr val="938953"/>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Rectangle 116">
              <a:extLst>
                <a:ext uri="{FF2B5EF4-FFF2-40B4-BE49-F238E27FC236}">
                  <a16:creationId xmlns:a16="http://schemas.microsoft.com/office/drawing/2014/main" id="{3BD085EA-D135-4349-96C3-7243E439229E}"/>
                </a:ext>
              </a:extLst>
            </p:cNvPr>
            <p:cNvSpPr>
              <a:spLocks noChangeArrowheads="1"/>
            </p:cNvSpPr>
            <p:nvPr/>
          </p:nvSpPr>
          <p:spPr bwMode="auto">
            <a:xfrm>
              <a:off x="942" y="2974"/>
              <a:ext cx="40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effectLst/>
                  <a:latin typeface="Times New Roman" panose="02020603050405020304" pitchFamily="18" charset="0"/>
                </a:rPr>
                <a:t>Policies &amp; </a:t>
              </a:r>
              <a:endParaRPr kumimoji="0" lang="en-US" altLang="en-US" sz="1800" b="0" i="0" u="none" strike="noStrike" cap="none" normalizeH="0" baseline="0" dirty="0">
                <a:ln>
                  <a:noFill/>
                </a:ln>
                <a:effectLst/>
                <a:latin typeface="Arial" panose="020B0604020202020204" pitchFamily="34" charset="0"/>
              </a:endParaRPr>
            </a:p>
          </p:txBody>
        </p:sp>
        <p:sp>
          <p:nvSpPr>
            <p:cNvPr id="119" name="Rectangle 117">
              <a:extLst>
                <a:ext uri="{FF2B5EF4-FFF2-40B4-BE49-F238E27FC236}">
                  <a16:creationId xmlns:a16="http://schemas.microsoft.com/office/drawing/2014/main" id="{B8274588-D8AC-43BF-A087-CA3D751F8900}"/>
                </a:ext>
              </a:extLst>
            </p:cNvPr>
            <p:cNvSpPr>
              <a:spLocks noChangeArrowheads="1"/>
            </p:cNvSpPr>
            <p:nvPr/>
          </p:nvSpPr>
          <p:spPr bwMode="auto">
            <a:xfrm>
              <a:off x="942" y="3076"/>
              <a:ext cx="4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effectLst/>
                  <a:latin typeface="Times New Roman" panose="02020603050405020304" pitchFamily="18" charset="0"/>
                </a:rPr>
                <a:t>Procedures</a:t>
              </a:r>
              <a:endParaRPr kumimoji="0" lang="en-US" altLang="en-US" sz="1800" b="0" i="0" u="none" strike="noStrike" cap="none" normalizeH="0" baseline="0" dirty="0">
                <a:ln>
                  <a:noFill/>
                </a:ln>
                <a:effectLst/>
                <a:latin typeface="Arial" panose="020B0604020202020204" pitchFamily="34" charset="0"/>
              </a:endParaRPr>
            </a:p>
          </p:txBody>
        </p:sp>
        <p:sp>
          <p:nvSpPr>
            <p:cNvPr id="120" name="Rectangle 118">
              <a:extLst>
                <a:ext uri="{FF2B5EF4-FFF2-40B4-BE49-F238E27FC236}">
                  <a16:creationId xmlns:a16="http://schemas.microsoft.com/office/drawing/2014/main" id="{A3E03DD5-86DC-419C-BC80-477E5BEB7EBB}"/>
                </a:ext>
              </a:extLst>
            </p:cNvPr>
            <p:cNvSpPr>
              <a:spLocks noChangeArrowheads="1"/>
            </p:cNvSpPr>
            <p:nvPr/>
          </p:nvSpPr>
          <p:spPr bwMode="auto">
            <a:xfrm>
              <a:off x="1419" y="3076"/>
              <a:ext cx="67"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Rectangle 119">
              <a:extLst>
                <a:ext uri="{FF2B5EF4-FFF2-40B4-BE49-F238E27FC236}">
                  <a16:creationId xmlns:a16="http://schemas.microsoft.com/office/drawing/2014/main" id="{8C3EB81D-60AD-4514-8057-F103F5927B0F}"/>
                </a:ext>
              </a:extLst>
            </p:cNvPr>
            <p:cNvSpPr>
              <a:spLocks noChangeArrowheads="1"/>
            </p:cNvSpPr>
            <p:nvPr/>
          </p:nvSpPr>
          <p:spPr bwMode="auto">
            <a:xfrm>
              <a:off x="1750" y="2874"/>
              <a:ext cx="23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OPR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120">
              <a:extLst>
                <a:ext uri="{FF2B5EF4-FFF2-40B4-BE49-F238E27FC236}">
                  <a16:creationId xmlns:a16="http://schemas.microsoft.com/office/drawing/2014/main" id="{B89690B2-9C90-4FAF-8593-14951E405242}"/>
                </a:ext>
              </a:extLst>
            </p:cNvPr>
            <p:cNvSpPr>
              <a:spLocks noChangeArrowheads="1"/>
            </p:cNvSpPr>
            <p:nvPr/>
          </p:nvSpPr>
          <p:spPr bwMode="auto">
            <a:xfrm>
              <a:off x="1942" y="2874"/>
              <a:ext cx="7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Rectangle 121">
              <a:extLst>
                <a:ext uri="{FF2B5EF4-FFF2-40B4-BE49-F238E27FC236}">
                  <a16:creationId xmlns:a16="http://schemas.microsoft.com/office/drawing/2014/main" id="{14732B8F-7185-46BD-BC85-A3305730C034}"/>
                </a:ext>
              </a:extLst>
            </p:cNvPr>
            <p:cNvSpPr>
              <a:spLocks noChangeArrowheads="1"/>
            </p:cNvSpPr>
            <p:nvPr/>
          </p:nvSpPr>
          <p:spPr bwMode="auto">
            <a:xfrm>
              <a:off x="1974" y="2874"/>
              <a:ext cx="43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2. Pursue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Rectangle 122">
              <a:extLst>
                <a:ext uri="{FF2B5EF4-FFF2-40B4-BE49-F238E27FC236}">
                  <a16:creationId xmlns:a16="http://schemas.microsoft.com/office/drawing/2014/main" id="{DB8FEAD1-5491-45EA-A26B-8E3CB418053D}"/>
                </a:ext>
              </a:extLst>
            </p:cNvPr>
            <p:cNvSpPr>
              <a:spLocks noChangeArrowheads="1"/>
            </p:cNvSpPr>
            <p:nvPr/>
          </p:nvSpPr>
          <p:spPr bwMode="auto">
            <a:xfrm>
              <a:off x="1750" y="2975"/>
              <a:ext cx="69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NYS DCJS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Rectangle 123">
              <a:extLst>
                <a:ext uri="{FF2B5EF4-FFF2-40B4-BE49-F238E27FC236}">
                  <a16:creationId xmlns:a16="http://schemas.microsoft.com/office/drawing/2014/main" id="{44406695-DF05-48B7-B71D-07C0693E4CDF}"/>
                </a:ext>
              </a:extLst>
            </p:cNvPr>
            <p:cNvSpPr>
              <a:spLocks noChangeArrowheads="1"/>
            </p:cNvSpPr>
            <p:nvPr/>
          </p:nvSpPr>
          <p:spPr bwMode="auto">
            <a:xfrm>
              <a:off x="2403" y="2975"/>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Rectangle 124">
              <a:extLst>
                <a:ext uri="{FF2B5EF4-FFF2-40B4-BE49-F238E27FC236}">
                  <a16:creationId xmlns:a16="http://schemas.microsoft.com/office/drawing/2014/main" id="{35885BD3-99EF-4892-893D-5DF1F4D1E6D0}"/>
                </a:ext>
              </a:extLst>
            </p:cNvPr>
            <p:cNvSpPr>
              <a:spLocks noChangeArrowheads="1"/>
            </p:cNvSpPr>
            <p:nvPr/>
          </p:nvSpPr>
          <p:spPr bwMode="auto">
            <a:xfrm>
              <a:off x="1750" y="3077"/>
              <a:ext cx="574"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Enforcement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Rectangle 125">
              <a:extLst>
                <a:ext uri="{FF2B5EF4-FFF2-40B4-BE49-F238E27FC236}">
                  <a16:creationId xmlns:a16="http://schemas.microsoft.com/office/drawing/2014/main" id="{BE8CC432-ED88-4592-8E61-4E7BC8314300}"/>
                </a:ext>
              </a:extLst>
            </p:cNvPr>
            <p:cNvSpPr>
              <a:spLocks noChangeArrowheads="1"/>
            </p:cNvSpPr>
            <p:nvPr/>
          </p:nvSpPr>
          <p:spPr bwMode="auto">
            <a:xfrm>
              <a:off x="1750" y="3178"/>
              <a:ext cx="60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Accreditation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Rectangle 126">
              <a:extLst>
                <a:ext uri="{FF2B5EF4-FFF2-40B4-BE49-F238E27FC236}">
                  <a16:creationId xmlns:a16="http://schemas.microsoft.com/office/drawing/2014/main" id="{B93CDBDD-A758-4534-B27C-05940EFDE864}"/>
                </a:ext>
              </a:extLst>
            </p:cNvPr>
            <p:cNvSpPr>
              <a:spLocks noChangeArrowheads="1"/>
            </p:cNvSpPr>
            <p:nvPr/>
          </p:nvSpPr>
          <p:spPr bwMode="auto">
            <a:xfrm>
              <a:off x="2306" y="3178"/>
              <a:ext cx="35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(LEAP)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Rectangle 127">
              <a:extLst>
                <a:ext uri="{FF2B5EF4-FFF2-40B4-BE49-F238E27FC236}">
                  <a16:creationId xmlns:a16="http://schemas.microsoft.com/office/drawing/2014/main" id="{410E1A1E-532C-4F26-8300-E74CCF6232A7}"/>
                </a:ext>
              </a:extLst>
            </p:cNvPr>
            <p:cNvSpPr>
              <a:spLocks noChangeArrowheads="1"/>
            </p:cNvSpPr>
            <p:nvPr/>
          </p:nvSpPr>
          <p:spPr bwMode="auto">
            <a:xfrm>
              <a:off x="2619" y="3178"/>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Rectangle 128">
              <a:extLst>
                <a:ext uri="{FF2B5EF4-FFF2-40B4-BE49-F238E27FC236}">
                  <a16:creationId xmlns:a16="http://schemas.microsoft.com/office/drawing/2014/main" id="{0E6121E2-A9D3-4EBA-9D16-B229364CA759}"/>
                </a:ext>
              </a:extLst>
            </p:cNvPr>
            <p:cNvSpPr>
              <a:spLocks noChangeArrowheads="1"/>
            </p:cNvSpPr>
            <p:nvPr/>
          </p:nvSpPr>
          <p:spPr bwMode="auto">
            <a:xfrm>
              <a:off x="2759" y="2874"/>
              <a:ext cx="153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Assess current policy and procedures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Rectangle 129">
              <a:extLst>
                <a:ext uri="{FF2B5EF4-FFF2-40B4-BE49-F238E27FC236}">
                  <a16:creationId xmlns:a16="http://schemas.microsoft.com/office/drawing/2014/main" id="{16553C43-3BB2-44D6-94C8-CDF4475D0768}"/>
                </a:ext>
              </a:extLst>
            </p:cNvPr>
            <p:cNvSpPr>
              <a:spLocks noChangeArrowheads="1"/>
            </p:cNvSpPr>
            <p:nvPr/>
          </p:nvSpPr>
          <p:spPr bwMode="auto">
            <a:xfrm>
              <a:off x="2759" y="2975"/>
              <a:ext cx="104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to determine areas of 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Rectangle 130">
              <a:extLst>
                <a:ext uri="{FF2B5EF4-FFF2-40B4-BE49-F238E27FC236}">
                  <a16:creationId xmlns:a16="http://schemas.microsoft.com/office/drawing/2014/main" id="{7D43F1BE-EF1D-4104-8693-6990E503A3F4}"/>
                </a:ext>
              </a:extLst>
            </p:cNvPr>
            <p:cNvSpPr>
              <a:spLocks noChangeArrowheads="1"/>
            </p:cNvSpPr>
            <p:nvPr/>
          </p:nvSpPr>
          <p:spPr bwMode="auto">
            <a:xfrm>
              <a:off x="3764" y="2975"/>
              <a:ext cx="7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Rectangle 131">
              <a:extLst>
                <a:ext uri="{FF2B5EF4-FFF2-40B4-BE49-F238E27FC236}">
                  <a16:creationId xmlns:a16="http://schemas.microsoft.com/office/drawing/2014/main" id="{5016E08D-815E-45B5-B10D-E6A1B340D36C}"/>
                </a:ext>
              </a:extLst>
            </p:cNvPr>
            <p:cNvSpPr>
              <a:spLocks noChangeArrowheads="1"/>
            </p:cNvSpPr>
            <p:nvPr/>
          </p:nvSpPr>
          <p:spPr bwMode="auto">
            <a:xfrm>
              <a:off x="3796" y="2975"/>
              <a:ext cx="51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compliance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Rectangle 132">
              <a:extLst>
                <a:ext uri="{FF2B5EF4-FFF2-40B4-BE49-F238E27FC236}">
                  <a16:creationId xmlns:a16="http://schemas.microsoft.com/office/drawing/2014/main" id="{B825247F-3487-412B-80EC-4A561131465B}"/>
                </a:ext>
              </a:extLst>
            </p:cNvPr>
            <p:cNvSpPr>
              <a:spLocks noChangeArrowheads="1"/>
            </p:cNvSpPr>
            <p:nvPr/>
          </p:nvSpPr>
          <p:spPr bwMode="auto">
            <a:xfrm>
              <a:off x="2759" y="3077"/>
              <a:ext cx="136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in order to meet NYS DCJS Law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Rectangle 133">
              <a:extLst>
                <a:ext uri="{FF2B5EF4-FFF2-40B4-BE49-F238E27FC236}">
                  <a16:creationId xmlns:a16="http://schemas.microsoft.com/office/drawing/2014/main" id="{0561657E-C296-4DC1-A14E-0FCD6CC2DCC3}"/>
                </a:ext>
              </a:extLst>
            </p:cNvPr>
            <p:cNvSpPr>
              <a:spLocks noChangeArrowheads="1"/>
            </p:cNvSpPr>
            <p:nvPr/>
          </p:nvSpPr>
          <p:spPr bwMode="auto">
            <a:xfrm>
              <a:off x="2759" y="3178"/>
              <a:ext cx="153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Enforcement Accreditation standards.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Rectangle 134">
              <a:extLst>
                <a:ext uri="{FF2B5EF4-FFF2-40B4-BE49-F238E27FC236}">
                  <a16:creationId xmlns:a16="http://schemas.microsoft.com/office/drawing/2014/main" id="{59294D39-0892-41B2-B387-7A450D08CDE7}"/>
                </a:ext>
              </a:extLst>
            </p:cNvPr>
            <p:cNvSpPr>
              <a:spLocks noChangeArrowheads="1"/>
            </p:cNvSpPr>
            <p:nvPr/>
          </p:nvSpPr>
          <p:spPr bwMode="auto">
            <a:xfrm>
              <a:off x="4253" y="3178"/>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Rectangle 135">
              <a:extLst>
                <a:ext uri="{FF2B5EF4-FFF2-40B4-BE49-F238E27FC236}">
                  <a16:creationId xmlns:a16="http://schemas.microsoft.com/office/drawing/2014/main" id="{605D7A6E-E999-40DF-A131-18722F46849D}"/>
                </a:ext>
              </a:extLst>
            </p:cNvPr>
            <p:cNvSpPr>
              <a:spLocks noChangeArrowheads="1"/>
            </p:cNvSpPr>
            <p:nvPr/>
          </p:nvSpPr>
          <p:spPr bwMode="auto">
            <a:xfrm>
              <a:off x="4366" y="2897"/>
              <a:ext cx="13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Rectangle 136">
              <a:extLst>
                <a:ext uri="{FF2B5EF4-FFF2-40B4-BE49-F238E27FC236}">
                  <a16:creationId xmlns:a16="http://schemas.microsoft.com/office/drawing/2014/main" id="{3CFF9B4A-44F0-41A5-86D0-F38419525086}"/>
                </a:ext>
              </a:extLst>
            </p:cNvPr>
            <p:cNvSpPr>
              <a:spLocks noChangeArrowheads="1"/>
            </p:cNvSpPr>
            <p:nvPr/>
          </p:nvSpPr>
          <p:spPr bwMode="auto">
            <a:xfrm>
              <a:off x="4471" y="2897"/>
              <a:ext cx="146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Conduct a comprehensive review of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Rectangle 137">
              <a:extLst>
                <a:ext uri="{FF2B5EF4-FFF2-40B4-BE49-F238E27FC236}">
                  <a16:creationId xmlns:a16="http://schemas.microsoft.com/office/drawing/2014/main" id="{53E22173-0ED7-4A76-B1DE-0A73B8D40E2C}"/>
                </a:ext>
              </a:extLst>
            </p:cNvPr>
            <p:cNvSpPr>
              <a:spLocks noChangeArrowheads="1"/>
            </p:cNvSpPr>
            <p:nvPr/>
          </p:nvSpPr>
          <p:spPr bwMode="auto">
            <a:xfrm>
              <a:off x="5917" y="2897"/>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Rectangle 138">
              <a:extLst>
                <a:ext uri="{FF2B5EF4-FFF2-40B4-BE49-F238E27FC236}">
                  <a16:creationId xmlns:a16="http://schemas.microsoft.com/office/drawing/2014/main" id="{A894918C-9CB3-4D4B-B51C-F8D8D7E29E88}"/>
                </a:ext>
              </a:extLst>
            </p:cNvPr>
            <p:cNvSpPr>
              <a:spLocks noChangeArrowheads="1"/>
            </p:cNvSpPr>
            <p:nvPr/>
          </p:nvSpPr>
          <p:spPr bwMode="auto">
            <a:xfrm>
              <a:off x="5947" y="2897"/>
              <a:ext cx="344"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current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Rectangle 139">
              <a:extLst>
                <a:ext uri="{FF2B5EF4-FFF2-40B4-BE49-F238E27FC236}">
                  <a16:creationId xmlns:a16="http://schemas.microsoft.com/office/drawing/2014/main" id="{58AD2CC1-7747-414B-9E5D-D6112C665ACA}"/>
                </a:ext>
              </a:extLst>
            </p:cNvPr>
            <p:cNvSpPr>
              <a:spLocks noChangeArrowheads="1"/>
            </p:cNvSpPr>
            <p:nvPr/>
          </p:nvSpPr>
          <p:spPr bwMode="auto">
            <a:xfrm>
              <a:off x="4366" y="2998"/>
              <a:ext cx="193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DPD policies against these state level standards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Rectangle 140">
              <a:extLst>
                <a:ext uri="{FF2B5EF4-FFF2-40B4-BE49-F238E27FC236}">
                  <a16:creationId xmlns:a16="http://schemas.microsoft.com/office/drawing/2014/main" id="{6831EC3E-8BAE-4B41-93BB-A9290ED06798}"/>
                </a:ext>
              </a:extLst>
            </p:cNvPr>
            <p:cNvSpPr>
              <a:spLocks noChangeArrowheads="1"/>
            </p:cNvSpPr>
            <p:nvPr/>
          </p:nvSpPr>
          <p:spPr bwMode="auto">
            <a:xfrm>
              <a:off x="4366" y="3099"/>
              <a:ext cx="1841"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to identify gaps and attain NYS accreditation.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Rectangle 141">
              <a:extLst>
                <a:ext uri="{FF2B5EF4-FFF2-40B4-BE49-F238E27FC236}">
                  <a16:creationId xmlns:a16="http://schemas.microsoft.com/office/drawing/2014/main" id="{42E76B15-5D9F-4B0C-AA5E-D42FA4A375AA}"/>
                </a:ext>
              </a:extLst>
            </p:cNvPr>
            <p:cNvSpPr>
              <a:spLocks noChangeArrowheads="1"/>
            </p:cNvSpPr>
            <p:nvPr/>
          </p:nvSpPr>
          <p:spPr bwMode="auto">
            <a:xfrm>
              <a:off x="6174" y="3099"/>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142">
              <a:extLst>
                <a:ext uri="{FF2B5EF4-FFF2-40B4-BE49-F238E27FC236}">
                  <a16:creationId xmlns:a16="http://schemas.microsoft.com/office/drawing/2014/main" id="{B30AA240-A826-41ED-B227-AE1B9B94C3A9}"/>
                </a:ext>
              </a:extLst>
            </p:cNvPr>
            <p:cNvSpPr>
              <a:spLocks noChangeArrowheads="1"/>
            </p:cNvSpPr>
            <p:nvPr/>
          </p:nvSpPr>
          <p:spPr bwMode="auto">
            <a:xfrm>
              <a:off x="6278" y="2874"/>
              <a:ext cx="234"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Nov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143">
              <a:extLst>
                <a:ext uri="{FF2B5EF4-FFF2-40B4-BE49-F238E27FC236}">
                  <a16:creationId xmlns:a16="http://schemas.microsoft.com/office/drawing/2014/main" id="{0F756842-2460-4F60-A080-26007E992E80}"/>
                </a:ext>
              </a:extLst>
            </p:cNvPr>
            <p:cNvSpPr>
              <a:spLocks noChangeArrowheads="1"/>
            </p:cNvSpPr>
            <p:nvPr/>
          </p:nvSpPr>
          <p:spPr bwMode="auto">
            <a:xfrm>
              <a:off x="6473" y="2874"/>
              <a:ext cx="7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144">
              <a:extLst>
                <a:ext uri="{FF2B5EF4-FFF2-40B4-BE49-F238E27FC236}">
                  <a16:creationId xmlns:a16="http://schemas.microsoft.com/office/drawing/2014/main" id="{4B6C94F3-E888-4CAE-888E-3496565440C4}"/>
                </a:ext>
              </a:extLst>
            </p:cNvPr>
            <p:cNvSpPr>
              <a:spLocks noChangeArrowheads="1"/>
            </p:cNvSpPr>
            <p:nvPr/>
          </p:nvSpPr>
          <p:spPr bwMode="auto">
            <a:xfrm>
              <a:off x="6505" y="2874"/>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145">
              <a:extLst>
                <a:ext uri="{FF2B5EF4-FFF2-40B4-BE49-F238E27FC236}">
                  <a16:creationId xmlns:a16="http://schemas.microsoft.com/office/drawing/2014/main" id="{79351933-7448-436D-970F-07E0711E8BF8}"/>
                </a:ext>
              </a:extLst>
            </p:cNvPr>
            <p:cNvSpPr>
              <a:spLocks noChangeArrowheads="1"/>
            </p:cNvSpPr>
            <p:nvPr/>
          </p:nvSpPr>
          <p:spPr bwMode="auto">
            <a:xfrm>
              <a:off x="6530" y="2874"/>
              <a:ext cx="23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2023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146">
              <a:extLst>
                <a:ext uri="{FF2B5EF4-FFF2-40B4-BE49-F238E27FC236}">
                  <a16:creationId xmlns:a16="http://schemas.microsoft.com/office/drawing/2014/main" id="{D14786C3-2911-44A3-8B5A-A36ED5677338}"/>
                </a:ext>
              </a:extLst>
            </p:cNvPr>
            <p:cNvSpPr>
              <a:spLocks noChangeArrowheads="1"/>
            </p:cNvSpPr>
            <p:nvPr/>
          </p:nvSpPr>
          <p:spPr bwMode="auto">
            <a:xfrm>
              <a:off x="6728" y="2874"/>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147">
              <a:extLst>
                <a:ext uri="{FF2B5EF4-FFF2-40B4-BE49-F238E27FC236}">
                  <a16:creationId xmlns:a16="http://schemas.microsoft.com/office/drawing/2014/main" id="{35A4E42B-6CA1-47D2-B26D-E90E9ABA0CFE}"/>
                </a:ext>
              </a:extLst>
            </p:cNvPr>
            <p:cNvSpPr>
              <a:spLocks noChangeArrowheads="1"/>
            </p:cNvSpPr>
            <p:nvPr/>
          </p:nvSpPr>
          <p:spPr bwMode="auto">
            <a:xfrm>
              <a:off x="890" y="2867"/>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Rectangle 148">
              <a:extLst>
                <a:ext uri="{FF2B5EF4-FFF2-40B4-BE49-F238E27FC236}">
                  <a16:creationId xmlns:a16="http://schemas.microsoft.com/office/drawing/2014/main" id="{3FC9C47E-158E-4A8A-AF1C-DE4AC4E93E27}"/>
                </a:ext>
              </a:extLst>
            </p:cNvPr>
            <p:cNvSpPr>
              <a:spLocks noChangeArrowheads="1"/>
            </p:cNvSpPr>
            <p:nvPr/>
          </p:nvSpPr>
          <p:spPr bwMode="auto">
            <a:xfrm>
              <a:off x="895" y="2867"/>
              <a:ext cx="80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Rectangle 149">
              <a:extLst>
                <a:ext uri="{FF2B5EF4-FFF2-40B4-BE49-F238E27FC236}">
                  <a16:creationId xmlns:a16="http://schemas.microsoft.com/office/drawing/2014/main" id="{F6D00401-2643-4926-B5FD-26D661AD0C6D}"/>
                </a:ext>
              </a:extLst>
            </p:cNvPr>
            <p:cNvSpPr>
              <a:spLocks noChangeArrowheads="1"/>
            </p:cNvSpPr>
            <p:nvPr/>
          </p:nvSpPr>
          <p:spPr bwMode="auto">
            <a:xfrm>
              <a:off x="1699" y="2867"/>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Rectangle 150">
              <a:extLst>
                <a:ext uri="{FF2B5EF4-FFF2-40B4-BE49-F238E27FC236}">
                  <a16:creationId xmlns:a16="http://schemas.microsoft.com/office/drawing/2014/main" id="{FF4460FA-29C3-4680-B11D-445BC9698450}"/>
                </a:ext>
              </a:extLst>
            </p:cNvPr>
            <p:cNvSpPr>
              <a:spLocks noChangeArrowheads="1"/>
            </p:cNvSpPr>
            <p:nvPr/>
          </p:nvSpPr>
          <p:spPr bwMode="auto">
            <a:xfrm>
              <a:off x="1704" y="2867"/>
              <a:ext cx="100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Rectangle 151">
              <a:extLst>
                <a:ext uri="{FF2B5EF4-FFF2-40B4-BE49-F238E27FC236}">
                  <a16:creationId xmlns:a16="http://schemas.microsoft.com/office/drawing/2014/main" id="{43D78F32-1C02-4CBC-854E-0DE09208D2B4}"/>
                </a:ext>
              </a:extLst>
            </p:cNvPr>
            <p:cNvSpPr>
              <a:spLocks noChangeArrowheads="1"/>
            </p:cNvSpPr>
            <p:nvPr/>
          </p:nvSpPr>
          <p:spPr bwMode="auto">
            <a:xfrm>
              <a:off x="2706" y="286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Rectangle 152">
              <a:extLst>
                <a:ext uri="{FF2B5EF4-FFF2-40B4-BE49-F238E27FC236}">
                  <a16:creationId xmlns:a16="http://schemas.microsoft.com/office/drawing/2014/main" id="{A4DCA4F5-11E1-4AFA-81C9-20984F0EE299}"/>
                </a:ext>
              </a:extLst>
            </p:cNvPr>
            <p:cNvSpPr>
              <a:spLocks noChangeArrowheads="1"/>
            </p:cNvSpPr>
            <p:nvPr/>
          </p:nvSpPr>
          <p:spPr bwMode="auto">
            <a:xfrm>
              <a:off x="2710" y="2867"/>
              <a:ext cx="161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Rectangle 153">
              <a:extLst>
                <a:ext uri="{FF2B5EF4-FFF2-40B4-BE49-F238E27FC236}">
                  <a16:creationId xmlns:a16="http://schemas.microsoft.com/office/drawing/2014/main" id="{E4E35C00-72EB-4C41-87CE-7922CCC71559}"/>
                </a:ext>
              </a:extLst>
            </p:cNvPr>
            <p:cNvSpPr>
              <a:spLocks noChangeArrowheads="1"/>
            </p:cNvSpPr>
            <p:nvPr/>
          </p:nvSpPr>
          <p:spPr bwMode="auto">
            <a:xfrm>
              <a:off x="4324" y="286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Rectangle 154">
              <a:extLst>
                <a:ext uri="{FF2B5EF4-FFF2-40B4-BE49-F238E27FC236}">
                  <a16:creationId xmlns:a16="http://schemas.microsoft.com/office/drawing/2014/main" id="{FE9692D9-47F7-448D-BECD-F96E50A920A6}"/>
                </a:ext>
              </a:extLst>
            </p:cNvPr>
            <p:cNvSpPr>
              <a:spLocks noChangeArrowheads="1"/>
            </p:cNvSpPr>
            <p:nvPr/>
          </p:nvSpPr>
          <p:spPr bwMode="auto">
            <a:xfrm>
              <a:off x="4328" y="2867"/>
              <a:ext cx="189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Rectangle 155">
              <a:extLst>
                <a:ext uri="{FF2B5EF4-FFF2-40B4-BE49-F238E27FC236}">
                  <a16:creationId xmlns:a16="http://schemas.microsoft.com/office/drawing/2014/main" id="{EDDC4720-E473-42E1-877B-1A73D6BF6B9A}"/>
                </a:ext>
              </a:extLst>
            </p:cNvPr>
            <p:cNvSpPr>
              <a:spLocks noChangeArrowheads="1"/>
            </p:cNvSpPr>
            <p:nvPr/>
          </p:nvSpPr>
          <p:spPr bwMode="auto">
            <a:xfrm>
              <a:off x="6225" y="286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Rectangle 156">
              <a:extLst>
                <a:ext uri="{FF2B5EF4-FFF2-40B4-BE49-F238E27FC236}">
                  <a16:creationId xmlns:a16="http://schemas.microsoft.com/office/drawing/2014/main" id="{EBBB7117-91EC-4C65-8B58-EB8A6C00E583}"/>
                </a:ext>
              </a:extLst>
            </p:cNvPr>
            <p:cNvSpPr>
              <a:spLocks noChangeArrowheads="1"/>
            </p:cNvSpPr>
            <p:nvPr/>
          </p:nvSpPr>
          <p:spPr bwMode="auto">
            <a:xfrm>
              <a:off x="6229" y="2867"/>
              <a:ext cx="64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Rectangle 157">
              <a:extLst>
                <a:ext uri="{FF2B5EF4-FFF2-40B4-BE49-F238E27FC236}">
                  <a16:creationId xmlns:a16="http://schemas.microsoft.com/office/drawing/2014/main" id="{3362A1F7-EDA9-4477-99D3-1DCC9DA1BDB0}"/>
                </a:ext>
              </a:extLst>
            </p:cNvPr>
            <p:cNvSpPr>
              <a:spLocks noChangeArrowheads="1"/>
            </p:cNvSpPr>
            <p:nvPr/>
          </p:nvSpPr>
          <p:spPr bwMode="auto">
            <a:xfrm>
              <a:off x="6871" y="2867"/>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158">
              <a:extLst>
                <a:ext uri="{FF2B5EF4-FFF2-40B4-BE49-F238E27FC236}">
                  <a16:creationId xmlns:a16="http://schemas.microsoft.com/office/drawing/2014/main" id="{64711B56-44B9-445B-9591-248D687C6A9B}"/>
                </a:ext>
              </a:extLst>
            </p:cNvPr>
            <p:cNvSpPr>
              <a:spLocks noChangeArrowheads="1"/>
            </p:cNvSpPr>
            <p:nvPr/>
          </p:nvSpPr>
          <p:spPr bwMode="auto">
            <a:xfrm>
              <a:off x="890" y="2871"/>
              <a:ext cx="5" cy="6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Rectangle 159">
              <a:extLst>
                <a:ext uri="{FF2B5EF4-FFF2-40B4-BE49-F238E27FC236}">
                  <a16:creationId xmlns:a16="http://schemas.microsoft.com/office/drawing/2014/main" id="{16B93415-CE02-40D6-B42E-CBD5E5ABB1A8}"/>
                </a:ext>
              </a:extLst>
            </p:cNvPr>
            <p:cNvSpPr>
              <a:spLocks noChangeArrowheads="1"/>
            </p:cNvSpPr>
            <p:nvPr/>
          </p:nvSpPr>
          <p:spPr bwMode="auto">
            <a:xfrm>
              <a:off x="1699" y="2871"/>
              <a:ext cx="5" cy="6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160">
              <a:extLst>
                <a:ext uri="{FF2B5EF4-FFF2-40B4-BE49-F238E27FC236}">
                  <a16:creationId xmlns:a16="http://schemas.microsoft.com/office/drawing/2014/main" id="{9216B961-64BB-4A3A-BD01-E0C6123E9559}"/>
                </a:ext>
              </a:extLst>
            </p:cNvPr>
            <p:cNvSpPr>
              <a:spLocks noChangeArrowheads="1"/>
            </p:cNvSpPr>
            <p:nvPr/>
          </p:nvSpPr>
          <p:spPr bwMode="auto">
            <a:xfrm>
              <a:off x="2706" y="2871"/>
              <a:ext cx="4" cy="6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Rectangle 161">
              <a:extLst>
                <a:ext uri="{FF2B5EF4-FFF2-40B4-BE49-F238E27FC236}">
                  <a16:creationId xmlns:a16="http://schemas.microsoft.com/office/drawing/2014/main" id="{D9E910F9-A145-4A5F-84DF-E6B94BCCB330}"/>
                </a:ext>
              </a:extLst>
            </p:cNvPr>
            <p:cNvSpPr>
              <a:spLocks noChangeArrowheads="1"/>
            </p:cNvSpPr>
            <p:nvPr/>
          </p:nvSpPr>
          <p:spPr bwMode="auto">
            <a:xfrm>
              <a:off x="4324" y="2871"/>
              <a:ext cx="4" cy="6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62">
              <a:extLst>
                <a:ext uri="{FF2B5EF4-FFF2-40B4-BE49-F238E27FC236}">
                  <a16:creationId xmlns:a16="http://schemas.microsoft.com/office/drawing/2014/main" id="{118A84C4-6A15-48F6-9D71-9E2A2CD50786}"/>
                </a:ext>
              </a:extLst>
            </p:cNvPr>
            <p:cNvSpPr>
              <a:spLocks noChangeArrowheads="1"/>
            </p:cNvSpPr>
            <p:nvPr/>
          </p:nvSpPr>
          <p:spPr bwMode="auto">
            <a:xfrm>
              <a:off x="6225" y="2871"/>
              <a:ext cx="4" cy="6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Rectangle 163">
              <a:extLst>
                <a:ext uri="{FF2B5EF4-FFF2-40B4-BE49-F238E27FC236}">
                  <a16:creationId xmlns:a16="http://schemas.microsoft.com/office/drawing/2014/main" id="{2429A54D-CC3B-4B77-AAF2-4CA06A3AAFCE}"/>
                </a:ext>
              </a:extLst>
            </p:cNvPr>
            <p:cNvSpPr>
              <a:spLocks noChangeArrowheads="1"/>
            </p:cNvSpPr>
            <p:nvPr/>
          </p:nvSpPr>
          <p:spPr bwMode="auto">
            <a:xfrm>
              <a:off x="6871" y="2871"/>
              <a:ext cx="5" cy="6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Rectangle 164">
              <a:extLst>
                <a:ext uri="{FF2B5EF4-FFF2-40B4-BE49-F238E27FC236}">
                  <a16:creationId xmlns:a16="http://schemas.microsoft.com/office/drawing/2014/main" id="{99D64920-1CA5-4C57-BE9F-DFC0C183169A}"/>
                </a:ext>
              </a:extLst>
            </p:cNvPr>
            <p:cNvSpPr>
              <a:spLocks noChangeArrowheads="1"/>
            </p:cNvSpPr>
            <p:nvPr/>
          </p:nvSpPr>
          <p:spPr bwMode="auto">
            <a:xfrm>
              <a:off x="895" y="3485"/>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165">
              <a:extLst>
                <a:ext uri="{FF2B5EF4-FFF2-40B4-BE49-F238E27FC236}">
                  <a16:creationId xmlns:a16="http://schemas.microsoft.com/office/drawing/2014/main" id="{9F1C5D0C-D5CF-4D9C-A3F9-56F5BE79E5CB}"/>
                </a:ext>
              </a:extLst>
            </p:cNvPr>
            <p:cNvSpPr>
              <a:spLocks noChangeArrowheads="1"/>
            </p:cNvSpPr>
            <p:nvPr/>
          </p:nvSpPr>
          <p:spPr bwMode="auto">
            <a:xfrm>
              <a:off x="1704" y="3485"/>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166">
              <a:extLst>
                <a:ext uri="{FF2B5EF4-FFF2-40B4-BE49-F238E27FC236}">
                  <a16:creationId xmlns:a16="http://schemas.microsoft.com/office/drawing/2014/main" id="{3BA53645-9C21-432C-94D4-E42173FC1AF7}"/>
                </a:ext>
              </a:extLst>
            </p:cNvPr>
            <p:cNvSpPr>
              <a:spLocks noChangeArrowheads="1"/>
            </p:cNvSpPr>
            <p:nvPr/>
          </p:nvSpPr>
          <p:spPr bwMode="auto">
            <a:xfrm>
              <a:off x="2710" y="3485"/>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167">
              <a:extLst>
                <a:ext uri="{FF2B5EF4-FFF2-40B4-BE49-F238E27FC236}">
                  <a16:creationId xmlns:a16="http://schemas.microsoft.com/office/drawing/2014/main" id="{04506CBA-A388-43DD-B9AC-E4992027E3A9}"/>
                </a:ext>
              </a:extLst>
            </p:cNvPr>
            <p:cNvSpPr>
              <a:spLocks noChangeArrowheads="1"/>
            </p:cNvSpPr>
            <p:nvPr/>
          </p:nvSpPr>
          <p:spPr bwMode="auto">
            <a:xfrm>
              <a:off x="4330" y="3485"/>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168">
              <a:extLst>
                <a:ext uri="{FF2B5EF4-FFF2-40B4-BE49-F238E27FC236}">
                  <a16:creationId xmlns:a16="http://schemas.microsoft.com/office/drawing/2014/main" id="{A221818C-6C44-4A54-B26F-E2AD64FED65C}"/>
                </a:ext>
              </a:extLst>
            </p:cNvPr>
            <p:cNvSpPr>
              <a:spLocks noChangeArrowheads="1"/>
            </p:cNvSpPr>
            <p:nvPr/>
          </p:nvSpPr>
          <p:spPr bwMode="auto">
            <a:xfrm>
              <a:off x="6230" y="3485"/>
              <a:ext cx="5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169">
              <a:extLst>
                <a:ext uri="{FF2B5EF4-FFF2-40B4-BE49-F238E27FC236}">
                  <a16:creationId xmlns:a16="http://schemas.microsoft.com/office/drawing/2014/main" id="{8E4B8181-5F72-4980-8475-18502F6D435B}"/>
                </a:ext>
              </a:extLst>
            </p:cNvPr>
            <p:cNvSpPr>
              <a:spLocks noChangeArrowheads="1"/>
            </p:cNvSpPr>
            <p:nvPr/>
          </p:nvSpPr>
          <p:spPr bwMode="auto">
            <a:xfrm>
              <a:off x="890" y="3478"/>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Rectangle 170">
              <a:extLst>
                <a:ext uri="{FF2B5EF4-FFF2-40B4-BE49-F238E27FC236}">
                  <a16:creationId xmlns:a16="http://schemas.microsoft.com/office/drawing/2014/main" id="{6EA0228E-8AD0-40BA-8163-38482EA34C4C}"/>
                </a:ext>
              </a:extLst>
            </p:cNvPr>
            <p:cNvSpPr>
              <a:spLocks noChangeArrowheads="1"/>
            </p:cNvSpPr>
            <p:nvPr/>
          </p:nvSpPr>
          <p:spPr bwMode="auto">
            <a:xfrm>
              <a:off x="895" y="3478"/>
              <a:ext cx="80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171">
              <a:extLst>
                <a:ext uri="{FF2B5EF4-FFF2-40B4-BE49-F238E27FC236}">
                  <a16:creationId xmlns:a16="http://schemas.microsoft.com/office/drawing/2014/main" id="{E4D4D3ED-1BC3-4081-A4A7-0CC62568C5C9}"/>
                </a:ext>
              </a:extLst>
            </p:cNvPr>
            <p:cNvSpPr>
              <a:spLocks noChangeArrowheads="1"/>
            </p:cNvSpPr>
            <p:nvPr/>
          </p:nvSpPr>
          <p:spPr bwMode="auto">
            <a:xfrm>
              <a:off x="1699" y="3478"/>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Rectangle 172">
              <a:extLst>
                <a:ext uri="{FF2B5EF4-FFF2-40B4-BE49-F238E27FC236}">
                  <a16:creationId xmlns:a16="http://schemas.microsoft.com/office/drawing/2014/main" id="{A9CE858A-0D72-483F-8293-A7DA090A241A}"/>
                </a:ext>
              </a:extLst>
            </p:cNvPr>
            <p:cNvSpPr>
              <a:spLocks noChangeArrowheads="1"/>
            </p:cNvSpPr>
            <p:nvPr/>
          </p:nvSpPr>
          <p:spPr bwMode="auto">
            <a:xfrm>
              <a:off x="1704" y="3478"/>
              <a:ext cx="100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Rectangle 173">
              <a:extLst>
                <a:ext uri="{FF2B5EF4-FFF2-40B4-BE49-F238E27FC236}">
                  <a16:creationId xmlns:a16="http://schemas.microsoft.com/office/drawing/2014/main" id="{B51C251E-B03F-479A-B59A-337965C59106}"/>
                </a:ext>
              </a:extLst>
            </p:cNvPr>
            <p:cNvSpPr>
              <a:spLocks noChangeArrowheads="1"/>
            </p:cNvSpPr>
            <p:nvPr/>
          </p:nvSpPr>
          <p:spPr bwMode="auto">
            <a:xfrm>
              <a:off x="2706" y="347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Rectangle 174">
              <a:extLst>
                <a:ext uri="{FF2B5EF4-FFF2-40B4-BE49-F238E27FC236}">
                  <a16:creationId xmlns:a16="http://schemas.microsoft.com/office/drawing/2014/main" id="{CE5815FC-0F8D-4FFE-B198-D53FFD667004}"/>
                </a:ext>
              </a:extLst>
            </p:cNvPr>
            <p:cNvSpPr>
              <a:spLocks noChangeArrowheads="1"/>
            </p:cNvSpPr>
            <p:nvPr/>
          </p:nvSpPr>
          <p:spPr bwMode="auto">
            <a:xfrm>
              <a:off x="2710" y="3478"/>
              <a:ext cx="161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Rectangle 175">
              <a:extLst>
                <a:ext uri="{FF2B5EF4-FFF2-40B4-BE49-F238E27FC236}">
                  <a16:creationId xmlns:a16="http://schemas.microsoft.com/office/drawing/2014/main" id="{F3B54B68-34F9-403B-9AF9-34300AC30E90}"/>
                </a:ext>
              </a:extLst>
            </p:cNvPr>
            <p:cNvSpPr>
              <a:spLocks noChangeArrowheads="1"/>
            </p:cNvSpPr>
            <p:nvPr/>
          </p:nvSpPr>
          <p:spPr bwMode="auto">
            <a:xfrm>
              <a:off x="4324" y="347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Rectangle 176">
              <a:extLst>
                <a:ext uri="{FF2B5EF4-FFF2-40B4-BE49-F238E27FC236}">
                  <a16:creationId xmlns:a16="http://schemas.microsoft.com/office/drawing/2014/main" id="{CD919EB9-CB1C-4B6D-9AA2-BC73BC7FA0F3}"/>
                </a:ext>
              </a:extLst>
            </p:cNvPr>
            <p:cNvSpPr>
              <a:spLocks noChangeArrowheads="1"/>
            </p:cNvSpPr>
            <p:nvPr/>
          </p:nvSpPr>
          <p:spPr bwMode="auto">
            <a:xfrm>
              <a:off x="4328" y="3478"/>
              <a:ext cx="189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Rectangle 177">
              <a:extLst>
                <a:ext uri="{FF2B5EF4-FFF2-40B4-BE49-F238E27FC236}">
                  <a16:creationId xmlns:a16="http://schemas.microsoft.com/office/drawing/2014/main" id="{75831981-90ED-491C-AC32-E0FE336F6CF8}"/>
                </a:ext>
              </a:extLst>
            </p:cNvPr>
            <p:cNvSpPr>
              <a:spLocks noChangeArrowheads="1"/>
            </p:cNvSpPr>
            <p:nvPr/>
          </p:nvSpPr>
          <p:spPr bwMode="auto">
            <a:xfrm>
              <a:off x="6225" y="347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Rectangle 178">
              <a:extLst>
                <a:ext uri="{FF2B5EF4-FFF2-40B4-BE49-F238E27FC236}">
                  <a16:creationId xmlns:a16="http://schemas.microsoft.com/office/drawing/2014/main" id="{5F5B01A4-BB50-47FE-B04C-9C2D8844FCDA}"/>
                </a:ext>
              </a:extLst>
            </p:cNvPr>
            <p:cNvSpPr>
              <a:spLocks noChangeArrowheads="1"/>
            </p:cNvSpPr>
            <p:nvPr/>
          </p:nvSpPr>
          <p:spPr bwMode="auto">
            <a:xfrm>
              <a:off x="6229" y="3478"/>
              <a:ext cx="64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Rectangle 179">
              <a:extLst>
                <a:ext uri="{FF2B5EF4-FFF2-40B4-BE49-F238E27FC236}">
                  <a16:creationId xmlns:a16="http://schemas.microsoft.com/office/drawing/2014/main" id="{FE269F65-69F1-49E1-B9A3-A3E58BA95EB6}"/>
                </a:ext>
              </a:extLst>
            </p:cNvPr>
            <p:cNvSpPr>
              <a:spLocks noChangeArrowheads="1"/>
            </p:cNvSpPr>
            <p:nvPr/>
          </p:nvSpPr>
          <p:spPr bwMode="auto">
            <a:xfrm>
              <a:off x="6871" y="3478"/>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Rectangle 180">
              <a:extLst>
                <a:ext uri="{FF2B5EF4-FFF2-40B4-BE49-F238E27FC236}">
                  <a16:creationId xmlns:a16="http://schemas.microsoft.com/office/drawing/2014/main" id="{0541D50B-6237-4EB6-88D1-37D1A123EF9C}"/>
                </a:ext>
              </a:extLst>
            </p:cNvPr>
            <p:cNvSpPr>
              <a:spLocks noChangeArrowheads="1"/>
            </p:cNvSpPr>
            <p:nvPr/>
          </p:nvSpPr>
          <p:spPr bwMode="auto">
            <a:xfrm>
              <a:off x="890" y="3482"/>
              <a:ext cx="5"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81">
              <a:extLst>
                <a:ext uri="{FF2B5EF4-FFF2-40B4-BE49-F238E27FC236}">
                  <a16:creationId xmlns:a16="http://schemas.microsoft.com/office/drawing/2014/main" id="{E891571B-661A-454C-91DD-9EE1CDF05606}"/>
                </a:ext>
              </a:extLst>
            </p:cNvPr>
            <p:cNvSpPr>
              <a:spLocks noChangeArrowheads="1"/>
            </p:cNvSpPr>
            <p:nvPr/>
          </p:nvSpPr>
          <p:spPr bwMode="auto">
            <a:xfrm>
              <a:off x="890" y="3583"/>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Rectangle 182">
              <a:extLst>
                <a:ext uri="{FF2B5EF4-FFF2-40B4-BE49-F238E27FC236}">
                  <a16:creationId xmlns:a16="http://schemas.microsoft.com/office/drawing/2014/main" id="{CE26EFD0-9A43-41A3-BAFA-32831150D818}"/>
                </a:ext>
              </a:extLst>
            </p:cNvPr>
            <p:cNvSpPr>
              <a:spLocks noChangeArrowheads="1"/>
            </p:cNvSpPr>
            <p:nvPr/>
          </p:nvSpPr>
          <p:spPr bwMode="auto">
            <a:xfrm>
              <a:off x="890" y="3583"/>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83">
              <a:extLst>
                <a:ext uri="{FF2B5EF4-FFF2-40B4-BE49-F238E27FC236}">
                  <a16:creationId xmlns:a16="http://schemas.microsoft.com/office/drawing/2014/main" id="{E593F269-450B-410F-8F73-5714DC753296}"/>
                </a:ext>
              </a:extLst>
            </p:cNvPr>
            <p:cNvSpPr>
              <a:spLocks noChangeArrowheads="1"/>
            </p:cNvSpPr>
            <p:nvPr/>
          </p:nvSpPr>
          <p:spPr bwMode="auto">
            <a:xfrm>
              <a:off x="895" y="3583"/>
              <a:ext cx="80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Rectangle 184">
              <a:extLst>
                <a:ext uri="{FF2B5EF4-FFF2-40B4-BE49-F238E27FC236}">
                  <a16:creationId xmlns:a16="http://schemas.microsoft.com/office/drawing/2014/main" id="{D1F73587-62A2-4609-898A-6E816871150A}"/>
                </a:ext>
              </a:extLst>
            </p:cNvPr>
            <p:cNvSpPr>
              <a:spLocks noChangeArrowheads="1"/>
            </p:cNvSpPr>
            <p:nvPr/>
          </p:nvSpPr>
          <p:spPr bwMode="auto">
            <a:xfrm>
              <a:off x="1699" y="3482"/>
              <a:ext cx="5"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Rectangle 185">
              <a:extLst>
                <a:ext uri="{FF2B5EF4-FFF2-40B4-BE49-F238E27FC236}">
                  <a16:creationId xmlns:a16="http://schemas.microsoft.com/office/drawing/2014/main" id="{416B4DA8-35FC-4CC0-A2CA-EAA7839F74E0}"/>
                </a:ext>
              </a:extLst>
            </p:cNvPr>
            <p:cNvSpPr>
              <a:spLocks noChangeArrowheads="1"/>
            </p:cNvSpPr>
            <p:nvPr/>
          </p:nvSpPr>
          <p:spPr bwMode="auto">
            <a:xfrm>
              <a:off x="1699" y="3583"/>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186">
              <a:extLst>
                <a:ext uri="{FF2B5EF4-FFF2-40B4-BE49-F238E27FC236}">
                  <a16:creationId xmlns:a16="http://schemas.microsoft.com/office/drawing/2014/main" id="{84E4202A-5B92-4351-AFCE-B5F255074F7B}"/>
                </a:ext>
              </a:extLst>
            </p:cNvPr>
            <p:cNvSpPr>
              <a:spLocks noChangeArrowheads="1"/>
            </p:cNvSpPr>
            <p:nvPr/>
          </p:nvSpPr>
          <p:spPr bwMode="auto">
            <a:xfrm>
              <a:off x="1704" y="3583"/>
              <a:ext cx="100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Rectangle 187">
              <a:extLst>
                <a:ext uri="{FF2B5EF4-FFF2-40B4-BE49-F238E27FC236}">
                  <a16:creationId xmlns:a16="http://schemas.microsoft.com/office/drawing/2014/main" id="{F9A4DB3B-4467-47DA-9A4D-193D1A0089F8}"/>
                </a:ext>
              </a:extLst>
            </p:cNvPr>
            <p:cNvSpPr>
              <a:spLocks noChangeArrowheads="1"/>
            </p:cNvSpPr>
            <p:nvPr/>
          </p:nvSpPr>
          <p:spPr bwMode="auto">
            <a:xfrm>
              <a:off x="2706" y="3482"/>
              <a:ext cx="4"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Rectangle 188">
              <a:extLst>
                <a:ext uri="{FF2B5EF4-FFF2-40B4-BE49-F238E27FC236}">
                  <a16:creationId xmlns:a16="http://schemas.microsoft.com/office/drawing/2014/main" id="{D984247B-1440-4428-8E12-B612A76B7C89}"/>
                </a:ext>
              </a:extLst>
            </p:cNvPr>
            <p:cNvSpPr>
              <a:spLocks noChangeArrowheads="1"/>
            </p:cNvSpPr>
            <p:nvPr/>
          </p:nvSpPr>
          <p:spPr bwMode="auto">
            <a:xfrm>
              <a:off x="2706" y="358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Rectangle 189">
              <a:extLst>
                <a:ext uri="{FF2B5EF4-FFF2-40B4-BE49-F238E27FC236}">
                  <a16:creationId xmlns:a16="http://schemas.microsoft.com/office/drawing/2014/main" id="{88C13301-E5A8-4D81-87B4-E36660F6BA47}"/>
                </a:ext>
              </a:extLst>
            </p:cNvPr>
            <p:cNvSpPr>
              <a:spLocks noChangeArrowheads="1"/>
            </p:cNvSpPr>
            <p:nvPr/>
          </p:nvSpPr>
          <p:spPr bwMode="auto">
            <a:xfrm>
              <a:off x="2710" y="3583"/>
              <a:ext cx="161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190">
              <a:extLst>
                <a:ext uri="{FF2B5EF4-FFF2-40B4-BE49-F238E27FC236}">
                  <a16:creationId xmlns:a16="http://schemas.microsoft.com/office/drawing/2014/main" id="{BF8546E3-89D4-488E-814F-0A7DD378F478}"/>
                </a:ext>
              </a:extLst>
            </p:cNvPr>
            <p:cNvSpPr>
              <a:spLocks noChangeArrowheads="1"/>
            </p:cNvSpPr>
            <p:nvPr/>
          </p:nvSpPr>
          <p:spPr bwMode="auto">
            <a:xfrm>
              <a:off x="4324" y="3482"/>
              <a:ext cx="4"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Rectangle 191">
              <a:extLst>
                <a:ext uri="{FF2B5EF4-FFF2-40B4-BE49-F238E27FC236}">
                  <a16:creationId xmlns:a16="http://schemas.microsoft.com/office/drawing/2014/main" id="{7AC31DB1-D829-4D07-BC66-98E09DDF6880}"/>
                </a:ext>
              </a:extLst>
            </p:cNvPr>
            <p:cNvSpPr>
              <a:spLocks noChangeArrowheads="1"/>
            </p:cNvSpPr>
            <p:nvPr/>
          </p:nvSpPr>
          <p:spPr bwMode="auto">
            <a:xfrm>
              <a:off x="4324" y="358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Rectangle 192">
              <a:extLst>
                <a:ext uri="{FF2B5EF4-FFF2-40B4-BE49-F238E27FC236}">
                  <a16:creationId xmlns:a16="http://schemas.microsoft.com/office/drawing/2014/main" id="{DEA2F09D-63A9-40AD-B82F-8A9FDFCE0873}"/>
                </a:ext>
              </a:extLst>
            </p:cNvPr>
            <p:cNvSpPr>
              <a:spLocks noChangeArrowheads="1"/>
            </p:cNvSpPr>
            <p:nvPr/>
          </p:nvSpPr>
          <p:spPr bwMode="auto">
            <a:xfrm>
              <a:off x="4328" y="3583"/>
              <a:ext cx="189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193">
              <a:extLst>
                <a:ext uri="{FF2B5EF4-FFF2-40B4-BE49-F238E27FC236}">
                  <a16:creationId xmlns:a16="http://schemas.microsoft.com/office/drawing/2014/main" id="{AFE9F6AD-8BA8-493E-BB60-2108F0B574EB}"/>
                </a:ext>
              </a:extLst>
            </p:cNvPr>
            <p:cNvSpPr>
              <a:spLocks noChangeArrowheads="1"/>
            </p:cNvSpPr>
            <p:nvPr/>
          </p:nvSpPr>
          <p:spPr bwMode="auto">
            <a:xfrm>
              <a:off x="6225" y="3482"/>
              <a:ext cx="4"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Rectangle 194">
              <a:extLst>
                <a:ext uri="{FF2B5EF4-FFF2-40B4-BE49-F238E27FC236}">
                  <a16:creationId xmlns:a16="http://schemas.microsoft.com/office/drawing/2014/main" id="{6E724518-03B7-4B72-8CC7-D44423558466}"/>
                </a:ext>
              </a:extLst>
            </p:cNvPr>
            <p:cNvSpPr>
              <a:spLocks noChangeArrowheads="1"/>
            </p:cNvSpPr>
            <p:nvPr/>
          </p:nvSpPr>
          <p:spPr bwMode="auto">
            <a:xfrm>
              <a:off x="6225" y="358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Rectangle 195">
              <a:extLst>
                <a:ext uri="{FF2B5EF4-FFF2-40B4-BE49-F238E27FC236}">
                  <a16:creationId xmlns:a16="http://schemas.microsoft.com/office/drawing/2014/main" id="{D4A10A5F-6D86-498B-BB11-08A017607737}"/>
                </a:ext>
              </a:extLst>
            </p:cNvPr>
            <p:cNvSpPr>
              <a:spLocks noChangeArrowheads="1"/>
            </p:cNvSpPr>
            <p:nvPr/>
          </p:nvSpPr>
          <p:spPr bwMode="auto">
            <a:xfrm>
              <a:off x="6229" y="3583"/>
              <a:ext cx="64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196">
              <a:extLst>
                <a:ext uri="{FF2B5EF4-FFF2-40B4-BE49-F238E27FC236}">
                  <a16:creationId xmlns:a16="http://schemas.microsoft.com/office/drawing/2014/main" id="{CE2AB22E-B838-4D89-9F7E-2580C2D71C5A}"/>
                </a:ext>
              </a:extLst>
            </p:cNvPr>
            <p:cNvSpPr>
              <a:spLocks noChangeArrowheads="1"/>
            </p:cNvSpPr>
            <p:nvPr/>
          </p:nvSpPr>
          <p:spPr bwMode="auto">
            <a:xfrm>
              <a:off x="6871" y="3482"/>
              <a:ext cx="5" cy="1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Rectangle 197">
              <a:extLst>
                <a:ext uri="{FF2B5EF4-FFF2-40B4-BE49-F238E27FC236}">
                  <a16:creationId xmlns:a16="http://schemas.microsoft.com/office/drawing/2014/main" id="{B2A31D03-5812-4915-AE0E-91E996B4BA8C}"/>
                </a:ext>
              </a:extLst>
            </p:cNvPr>
            <p:cNvSpPr>
              <a:spLocks noChangeArrowheads="1"/>
            </p:cNvSpPr>
            <p:nvPr/>
          </p:nvSpPr>
          <p:spPr bwMode="auto">
            <a:xfrm>
              <a:off x="6871" y="3583"/>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Rectangle 198">
              <a:extLst>
                <a:ext uri="{FF2B5EF4-FFF2-40B4-BE49-F238E27FC236}">
                  <a16:creationId xmlns:a16="http://schemas.microsoft.com/office/drawing/2014/main" id="{04119F6D-B9E5-4DFC-9C0E-04F87D479266}"/>
                </a:ext>
              </a:extLst>
            </p:cNvPr>
            <p:cNvSpPr>
              <a:spLocks noChangeArrowheads="1"/>
            </p:cNvSpPr>
            <p:nvPr/>
          </p:nvSpPr>
          <p:spPr bwMode="auto">
            <a:xfrm>
              <a:off x="6871" y="3583"/>
              <a:ext cx="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Rectangle 199">
              <a:extLst>
                <a:ext uri="{FF2B5EF4-FFF2-40B4-BE49-F238E27FC236}">
                  <a16:creationId xmlns:a16="http://schemas.microsoft.com/office/drawing/2014/main" id="{C12AC302-0109-4A35-B3DC-DE394D9BD2C1}"/>
                </a:ext>
              </a:extLst>
            </p:cNvPr>
            <p:cNvSpPr>
              <a:spLocks noChangeArrowheads="1"/>
            </p:cNvSpPr>
            <p:nvPr/>
          </p:nvSpPr>
          <p:spPr bwMode="auto">
            <a:xfrm>
              <a:off x="761" y="3590"/>
              <a:ext cx="6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86027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5241-00D2-4812-8E88-4E1531FF851B}"/>
              </a:ext>
            </a:extLst>
          </p:cNvPr>
          <p:cNvSpPr>
            <a:spLocks noGrp="1"/>
          </p:cNvSpPr>
          <p:nvPr>
            <p:ph type="title"/>
          </p:nvPr>
        </p:nvSpPr>
        <p:spPr>
          <a:xfrm>
            <a:off x="1681162" y="640888"/>
            <a:ext cx="8911687" cy="1280890"/>
          </a:xfrm>
        </p:spPr>
        <p:txBody>
          <a:bodyPr/>
          <a:lstStyle/>
          <a:p>
            <a:pPr algn="ctr"/>
            <a:r>
              <a:rPr lang="en-US" sz="4000" b="1" dirty="0">
                <a:effectLst/>
                <a:latin typeface="Arial" panose="020B0604020202020204" pitchFamily="34" charset="0"/>
                <a:ea typeface="Calibri" panose="020F0502020204030204" pitchFamily="34" charset="0"/>
              </a:rPr>
              <a:t>Resolution on Police Reform</a:t>
            </a:r>
            <a:endParaRPr lang="en-US" dirty="0"/>
          </a:p>
        </p:txBody>
      </p:sp>
      <p:sp>
        <p:nvSpPr>
          <p:cNvPr id="11" name="Content Placeholder 10">
            <a:extLst>
              <a:ext uri="{FF2B5EF4-FFF2-40B4-BE49-F238E27FC236}">
                <a16:creationId xmlns:a16="http://schemas.microsoft.com/office/drawing/2014/main" id="{1D6C1F86-C977-4C62-B792-ACD3A1766A19}"/>
              </a:ext>
            </a:extLst>
          </p:cNvPr>
          <p:cNvSpPr>
            <a:spLocks noGrp="1"/>
          </p:cNvSpPr>
          <p:nvPr>
            <p:ph idx="1"/>
          </p:nvPr>
        </p:nvSpPr>
        <p:spPr>
          <a:xfrm>
            <a:off x="1638300" y="2167156"/>
            <a:ext cx="8915400" cy="3777622"/>
          </a:xfrm>
        </p:spPr>
        <p:txBody>
          <a:bodyPr/>
          <a:lstStyle/>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 </a:t>
            </a:r>
            <a:r>
              <a:rPr lang="en-US" sz="1800" dirty="0">
                <a:effectLst/>
                <a:latin typeface="Arial" panose="020B0604020202020204" pitchFamily="34" charset="0"/>
                <a:ea typeface="Calibri" panose="020F0502020204030204" pitchFamily="34" charset="0"/>
                <a:cs typeface="Times New Roman" panose="02020603050405020304" pitchFamily="18" charset="0"/>
              </a:rPr>
              <a:t>the Village of Dansville wishes to comply with New York State Executive Law No. 203, New York State Police Reform and Reinvention Collaboration, signed by Governor Andrew Cuomo on June 12, 2020;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a:t>
            </a:r>
            <a:r>
              <a:rPr lang="en-US" sz="1800" dirty="0">
                <a:effectLst/>
                <a:latin typeface="Arial" panose="020B0604020202020204" pitchFamily="34" charset="0"/>
                <a:ea typeface="Calibri" panose="020F0502020204030204" pitchFamily="34" charset="0"/>
                <a:cs typeface="Times New Roman" panose="02020603050405020304" pitchFamily="18" charset="0"/>
              </a:rPr>
              <a:t>, Executive Law No. 203 states that immediate action is needed to eliminate racial inequities in policing, to modify and modernize policing strategies, policies, procedures, and practices, and to develop practices to better address the particular needs of communities of color to promote public safety, improve community engagement, and foster trust;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 </a:t>
            </a:r>
            <a:r>
              <a:rPr lang="en-US" sz="1800" dirty="0">
                <a:effectLst/>
                <a:latin typeface="Arial" panose="020B0604020202020204" pitchFamily="34" charset="0"/>
                <a:ea typeface="Calibri" panose="020F0502020204030204" pitchFamily="34" charset="0"/>
                <a:cs typeface="Times New Roman" panose="02020603050405020304" pitchFamily="18" charset="0"/>
              </a:rPr>
              <a:t>government has a responsibility to ensure that all citizens are treated equally, fairly, and justly before the law;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77080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CC37-7BF1-46C5-A50A-46498659FB96}"/>
              </a:ext>
            </a:extLst>
          </p:cNvPr>
          <p:cNvSpPr>
            <a:spLocks noGrp="1"/>
          </p:cNvSpPr>
          <p:nvPr>
            <p:ph type="title"/>
          </p:nvPr>
        </p:nvSpPr>
        <p:spPr>
          <a:xfrm>
            <a:off x="1642013" y="682833"/>
            <a:ext cx="8911687" cy="1280890"/>
          </a:xfrm>
        </p:spPr>
        <p:txBody>
          <a:bodyPr/>
          <a:lstStyle/>
          <a:p>
            <a:pPr algn="ctr"/>
            <a:r>
              <a:rPr lang="en-US" sz="4000" b="1" dirty="0">
                <a:effectLst/>
                <a:latin typeface="Arial" panose="020B0604020202020204" pitchFamily="34" charset="0"/>
                <a:ea typeface="Calibri" panose="020F0502020204030204" pitchFamily="34" charset="0"/>
              </a:rPr>
              <a:t>Resolution on Police Reform</a:t>
            </a:r>
            <a:endParaRPr lang="en-US" dirty="0"/>
          </a:p>
        </p:txBody>
      </p:sp>
      <p:sp>
        <p:nvSpPr>
          <p:cNvPr id="3" name="Content Placeholder 2">
            <a:extLst>
              <a:ext uri="{FF2B5EF4-FFF2-40B4-BE49-F238E27FC236}">
                <a16:creationId xmlns:a16="http://schemas.microsoft.com/office/drawing/2014/main" id="{DCCC9D2A-2A0E-477E-B18D-C3A7D0A14B9B}"/>
              </a:ext>
            </a:extLst>
          </p:cNvPr>
          <p:cNvSpPr>
            <a:spLocks noGrp="1"/>
          </p:cNvSpPr>
          <p:nvPr>
            <p:ph idx="1"/>
          </p:nvPr>
        </p:nvSpPr>
        <p:spPr>
          <a:xfrm>
            <a:off x="1638300" y="2133600"/>
            <a:ext cx="8915400" cy="3777622"/>
          </a:xfrm>
        </p:spPr>
        <p:txBody>
          <a:bodyPr/>
          <a:lstStyle/>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Village of Dansville has an operating police agency with police officers as defined under 1.20 of the criminal procedure law;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Village of Dansville’s Police Department has implementation of policies and procedures that are conceptually sound and operationally effective.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 </a:t>
            </a:r>
            <a:r>
              <a:rPr lang="en-US" sz="1800" dirty="0">
                <a:effectLst/>
                <a:latin typeface="Arial" panose="020B0604020202020204" pitchFamily="34" charset="0"/>
                <a:ea typeface="Calibri" panose="020F0502020204030204" pitchFamily="34" charset="0"/>
                <a:cs typeface="Times New Roman" panose="02020603050405020304" pitchFamily="18" charset="0"/>
              </a:rPr>
              <a:t>the chief executive of the Village of Dansville has met with stakeholders in the community including membership and the leadership of the local police force; members of the community; interested non-profits and faith-based community groups; the local office of the district attorney; the public defender; and local elected officials;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82018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7E43D-8EC8-4A2A-9DB6-286CC22DF376}"/>
              </a:ext>
            </a:extLst>
          </p:cNvPr>
          <p:cNvSpPr>
            <a:spLocks noGrp="1"/>
          </p:cNvSpPr>
          <p:nvPr>
            <p:ph type="title"/>
          </p:nvPr>
        </p:nvSpPr>
        <p:spPr/>
        <p:txBody>
          <a:bodyPr/>
          <a:lstStyle/>
          <a:p>
            <a:r>
              <a:rPr lang="en-US" sz="4000" b="1" dirty="0">
                <a:effectLst/>
                <a:latin typeface="Arial" panose="020B0604020202020204" pitchFamily="34" charset="0"/>
                <a:ea typeface="Calibri" panose="020F0502020204030204" pitchFamily="34" charset="0"/>
              </a:rPr>
              <a:t>Resolution on Police Reform</a:t>
            </a:r>
            <a:endParaRPr lang="en-US" dirty="0"/>
          </a:p>
        </p:txBody>
      </p:sp>
      <p:sp>
        <p:nvSpPr>
          <p:cNvPr id="3" name="Content Placeholder 2">
            <a:extLst>
              <a:ext uri="{FF2B5EF4-FFF2-40B4-BE49-F238E27FC236}">
                <a16:creationId xmlns:a16="http://schemas.microsoft.com/office/drawing/2014/main" id="{176D02B3-25C4-43CF-9A75-8A70B769AFEB}"/>
              </a:ext>
            </a:extLst>
          </p:cNvPr>
          <p:cNvSpPr>
            <a:spLocks noGrp="1"/>
          </p:cNvSpPr>
          <p:nvPr>
            <p:ph idx="1"/>
          </p:nvPr>
        </p:nvSpPr>
        <p:spPr>
          <a:xfrm>
            <a:off x="1638300" y="1999376"/>
            <a:ext cx="8915400" cy="3777622"/>
          </a:xfrm>
        </p:spPr>
        <p:txBody>
          <a:bodyPr/>
          <a:lstStyle/>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 </a:t>
            </a:r>
            <a:r>
              <a:rPr lang="en-US" sz="1800" dirty="0">
                <a:effectLst/>
                <a:latin typeface="Arial" panose="020B0604020202020204" pitchFamily="34" charset="0"/>
                <a:ea typeface="Calibri" panose="020F0502020204030204" pitchFamily="34" charset="0"/>
                <a:cs typeface="Times New Roman" panose="02020603050405020304" pitchFamily="18" charset="0"/>
              </a:rPr>
              <a:t>the Village of Dansville has performed a review of current police force     policies, procedures, and practices, and has made modifications to improve such policies, procedures, practices, accountability and transparency for the purpose of addressing the particular needs of the Village of Dansville community and to promote community engagement to foster greater trust, fairness, and legitimacy, and to address any racial bias and disproportionate policing of communities of color;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effectLst/>
                <a:latin typeface="Arial" panose="020B0604020202020204" pitchFamily="34" charset="0"/>
                <a:ea typeface="Calibri" panose="020F0502020204030204" pitchFamily="34" charset="0"/>
              </a:rPr>
              <a:t>Whereas</a:t>
            </a:r>
            <a:r>
              <a:rPr lang="en-US" sz="1800" dirty="0">
                <a:effectLst/>
                <a:latin typeface="Arial" panose="020B0604020202020204" pitchFamily="34" charset="0"/>
                <a:ea typeface="Calibri" panose="020F0502020204030204" pitchFamily="34" charset="0"/>
              </a:rPr>
              <a:t>, the community stakeholders in order to engage the community for input on police reform created and sent out an extensive public survey to the community. This survey offered community input relative to this police reform process and the information from that public survey was used for this reform plan</a:t>
            </a:r>
            <a:endParaRPr lang="en-US" dirty="0"/>
          </a:p>
        </p:txBody>
      </p:sp>
    </p:spTree>
    <p:extLst>
      <p:ext uri="{BB962C8B-B14F-4D97-AF65-F5344CB8AC3E}">
        <p14:creationId xmlns:p14="http://schemas.microsoft.com/office/powerpoint/2010/main" val="1041239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4C8E5-A163-4C2F-8D71-1951D1F5367F}"/>
              </a:ext>
            </a:extLst>
          </p:cNvPr>
          <p:cNvSpPr>
            <a:spLocks noGrp="1"/>
          </p:cNvSpPr>
          <p:nvPr>
            <p:ph type="title"/>
          </p:nvPr>
        </p:nvSpPr>
        <p:spPr>
          <a:xfrm>
            <a:off x="1642013" y="640888"/>
            <a:ext cx="8911687" cy="1280890"/>
          </a:xfrm>
        </p:spPr>
        <p:txBody>
          <a:bodyPr/>
          <a:lstStyle/>
          <a:p>
            <a:pPr algn="ctr"/>
            <a:r>
              <a:rPr lang="en-US" sz="4000" b="1" dirty="0">
                <a:effectLst/>
                <a:latin typeface="Arial" panose="020B0604020202020204" pitchFamily="34" charset="0"/>
                <a:ea typeface="Calibri" panose="020F0502020204030204" pitchFamily="34" charset="0"/>
              </a:rPr>
              <a:t>Resolution on Police Reform</a:t>
            </a:r>
            <a:endParaRPr lang="en-US" dirty="0"/>
          </a:p>
        </p:txBody>
      </p:sp>
      <p:sp>
        <p:nvSpPr>
          <p:cNvPr id="3" name="Content Placeholder 2">
            <a:extLst>
              <a:ext uri="{FF2B5EF4-FFF2-40B4-BE49-F238E27FC236}">
                <a16:creationId xmlns:a16="http://schemas.microsoft.com/office/drawing/2014/main" id="{A3C65D43-546F-45BB-B20B-CF19C04C33E2}"/>
              </a:ext>
            </a:extLst>
          </p:cNvPr>
          <p:cNvSpPr>
            <a:spLocks noGrp="1"/>
          </p:cNvSpPr>
          <p:nvPr>
            <p:ph idx="1"/>
          </p:nvPr>
        </p:nvSpPr>
        <p:spPr>
          <a:xfrm>
            <a:off x="1638300" y="2234268"/>
            <a:ext cx="8915400" cy="3777622"/>
          </a:xfrm>
        </p:spPr>
        <p:txBody>
          <a:bodyPr/>
          <a:lstStyle/>
          <a:p>
            <a:r>
              <a:rPr lang="en-US" sz="1800" b="1" dirty="0">
                <a:effectLst/>
                <a:latin typeface="Arial" panose="020B0604020202020204" pitchFamily="34" charset="0"/>
                <a:ea typeface="Calibri" panose="020F0502020204030204" pitchFamily="34" charset="0"/>
                <a:cs typeface="Times New Roman" panose="02020603050405020304" pitchFamily="18" charset="0"/>
              </a:rPr>
              <a:t>Whereas, </a:t>
            </a:r>
            <a:r>
              <a:rPr lang="en-US" sz="1800" dirty="0">
                <a:effectLst/>
                <a:latin typeface="Arial" panose="020B0604020202020204" pitchFamily="34" charset="0"/>
                <a:ea typeface="Calibri" panose="020F0502020204030204" pitchFamily="34" charset="0"/>
                <a:cs typeface="Times New Roman" panose="02020603050405020304" pitchFamily="18" charset="0"/>
              </a:rPr>
              <a:t>the Village of Dansville has created a plan to adopt and implement the recommendations resulting from its review and consultation with the stakeholders and the community, specific needs of the Dansville Village community and general promotion of improved police and community relationships based on trust, fairness, accountability, and transparency, and which seek to reduce any racial disparities in policing;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35714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65F2-445E-46C3-BA97-AF2F57B814DA}"/>
              </a:ext>
            </a:extLst>
          </p:cNvPr>
          <p:cNvSpPr>
            <a:spLocks noGrp="1"/>
          </p:cNvSpPr>
          <p:nvPr>
            <p:ph type="title"/>
          </p:nvPr>
        </p:nvSpPr>
        <p:spPr/>
        <p:txBody>
          <a:bodyPr>
            <a:normAutofit/>
          </a:bodyPr>
          <a:lstStyle/>
          <a:p>
            <a:pPr>
              <a:lnSpc>
                <a:spcPct val="90000"/>
              </a:lnSpc>
            </a:pPr>
            <a:r>
              <a:rPr lang="en-US" sz="3400"/>
              <a:t>Dansville Police Department Mission Statement</a:t>
            </a:r>
          </a:p>
        </p:txBody>
      </p:sp>
      <p:sp>
        <p:nvSpPr>
          <p:cNvPr id="3" name="Content Placeholder 2">
            <a:extLst>
              <a:ext uri="{FF2B5EF4-FFF2-40B4-BE49-F238E27FC236}">
                <a16:creationId xmlns:a16="http://schemas.microsoft.com/office/drawing/2014/main" id="{E4D96E74-7B0E-4044-A4E0-C09E077888EF}"/>
              </a:ext>
            </a:extLst>
          </p:cNvPr>
          <p:cNvSpPr>
            <a:spLocks noGrp="1"/>
          </p:cNvSpPr>
          <p:nvPr>
            <p:ph idx="1"/>
          </p:nvPr>
        </p:nvSpPr>
        <p:spPr>
          <a:xfrm>
            <a:off x="818713" y="2413000"/>
            <a:ext cx="6467912" cy="3632200"/>
          </a:xfrm>
        </p:spPr>
        <p:txBody>
          <a:bodyPr>
            <a:normAutofit/>
          </a:bodyPr>
          <a:lstStyle/>
          <a:p>
            <a:pPr marL="0" indent="0">
              <a:buNone/>
            </a:pPr>
            <a:r>
              <a:rPr lang="en-US" dirty="0"/>
              <a:t>The mission of the Dansville Police Department is to maximize the quality of life of the citizens of the village we serve; to uphold the law fairly and firmly; to prevent crime; to pursue and bring justice to those who violate the law; to keep the peace in the village; to protect and help all people in the Village of Dansville; to do all this with integrity, common sense, and sound judgment.</a:t>
            </a:r>
          </a:p>
          <a:p>
            <a:pPr marL="0" indent="0">
              <a:buNone/>
            </a:pPr>
            <a:r>
              <a:rPr lang="en-US" dirty="0"/>
              <a:t>We will strive to provide the best service we can in meeting the needs of this growing Village.</a:t>
            </a:r>
          </a:p>
        </p:txBody>
      </p:sp>
      <p:pic>
        <p:nvPicPr>
          <p:cNvPr id="1026" name="Picture 2">
            <a:extLst>
              <a:ext uri="{FF2B5EF4-FFF2-40B4-BE49-F238E27FC236}">
                <a16:creationId xmlns:a16="http://schemas.microsoft.com/office/drawing/2014/main" id="{9E046EE9-1D92-4FBA-8B5D-0DEBD37F37F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80712" y="2413000"/>
            <a:ext cx="4092575" cy="2738839"/>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68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CB8A3-6E4C-48B7-BF4B-367B4C998D38}"/>
              </a:ext>
            </a:extLst>
          </p:cNvPr>
          <p:cNvSpPr>
            <a:spLocks noGrp="1"/>
          </p:cNvSpPr>
          <p:nvPr>
            <p:ph type="title"/>
          </p:nvPr>
        </p:nvSpPr>
        <p:spPr>
          <a:xfrm>
            <a:off x="1642013" y="710097"/>
            <a:ext cx="8911687" cy="1280890"/>
          </a:xfrm>
        </p:spPr>
        <p:txBody>
          <a:bodyPr/>
          <a:lstStyle/>
          <a:p>
            <a:pPr algn="ctr"/>
            <a:r>
              <a:rPr lang="en-US" sz="4000" b="1" dirty="0">
                <a:effectLst/>
                <a:latin typeface="Arial" panose="020B0604020202020204" pitchFamily="34" charset="0"/>
                <a:ea typeface="Calibri" panose="020F0502020204030204" pitchFamily="34" charset="0"/>
              </a:rPr>
              <a:t>Resolution on Police Reform</a:t>
            </a:r>
            <a:endParaRPr lang="en-US" dirty="0"/>
          </a:p>
        </p:txBody>
      </p:sp>
      <p:sp>
        <p:nvSpPr>
          <p:cNvPr id="3" name="Content Placeholder 2">
            <a:extLst>
              <a:ext uri="{FF2B5EF4-FFF2-40B4-BE49-F238E27FC236}">
                <a16:creationId xmlns:a16="http://schemas.microsoft.com/office/drawing/2014/main" id="{792ACDB7-1E7A-4FA3-8CF6-40103CEF74FF}"/>
              </a:ext>
            </a:extLst>
          </p:cNvPr>
          <p:cNvSpPr>
            <a:spLocks noGrp="1"/>
          </p:cNvSpPr>
          <p:nvPr>
            <p:ph idx="1"/>
          </p:nvPr>
        </p:nvSpPr>
        <p:spPr>
          <a:xfrm>
            <a:off x="1638300" y="1990987"/>
            <a:ext cx="8915400" cy="3777622"/>
          </a:xfrm>
        </p:spPr>
        <p:txBody>
          <a:bodyPr/>
          <a:lstStyle/>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a:t>
            </a:r>
            <a:r>
              <a:rPr lang="en-US" sz="1800" dirty="0">
                <a:effectLst/>
                <a:latin typeface="Arial" panose="020B0604020202020204" pitchFamily="34" charset="0"/>
                <a:ea typeface="Calibri" panose="020F0502020204030204" pitchFamily="34" charset="0"/>
                <a:cs typeface="Times New Roman" panose="02020603050405020304" pitchFamily="18" charset="0"/>
              </a:rPr>
              <a:t>, said plan was offered for public comment to all citizens in the Village of Dansville on February 27, 2021, and after consideration of such comments was presented to the Dansville Village Board;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Village of Dansville will have a policy explicitly prohibiting racial profiling by its police officers;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effectLst/>
                <a:latin typeface="Arial" panose="020B0604020202020204" pitchFamily="34" charset="0"/>
                <a:ea typeface="Calibri" panose="020F0502020204030204" pitchFamily="34" charset="0"/>
              </a:rPr>
              <a:t>Whereas</a:t>
            </a:r>
            <a:r>
              <a:rPr lang="en-US" sz="1800" dirty="0">
                <a:effectLst/>
                <a:latin typeface="Arial" panose="020B0604020202020204" pitchFamily="34" charset="0"/>
                <a:ea typeface="Calibri" panose="020F0502020204030204" pitchFamily="34" charset="0"/>
              </a:rPr>
              <a:t>, the Village of Dansville will have an evidence-based police policy to address use of force by its police officers and that use of force incidents shall be documented. The police chief or his designee will inform the Dansville Village Board of any use of force incidents within 24 hours of occurrence;</a:t>
            </a:r>
            <a:endParaRPr lang="en-US" dirty="0"/>
          </a:p>
        </p:txBody>
      </p:sp>
    </p:spTree>
    <p:extLst>
      <p:ext uri="{BB962C8B-B14F-4D97-AF65-F5344CB8AC3E}">
        <p14:creationId xmlns:p14="http://schemas.microsoft.com/office/powerpoint/2010/main" val="2470151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AA3CB-87E4-4E32-9F28-85461AFDE484}"/>
              </a:ext>
            </a:extLst>
          </p:cNvPr>
          <p:cNvSpPr>
            <a:spLocks noGrp="1"/>
          </p:cNvSpPr>
          <p:nvPr>
            <p:ph type="title"/>
          </p:nvPr>
        </p:nvSpPr>
        <p:spPr>
          <a:xfrm>
            <a:off x="1642013" y="640888"/>
            <a:ext cx="8911687" cy="1280890"/>
          </a:xfrm>
        </p:spPr>
        <p:txBody>
          <a:bodyPr/>
          <a:lstStyle/>
          <a:p>
            <a:pPr algn="ctr"/>
            <a:r>
              <a:rPr lang="en-US" sz="4000" b="1" dirty="0">
                <a:effectLst/>
                <a:latin typeface="Arial" panose="020B0604020202020204" pitchFamily="34" charset="0"/>
                <a:ea typeface="Calibri" panose="020F0502020204030204" pitchFamily="34" charset="0"/>
              </a:rPr>
              <a:t>Resolution on Police Reform</a:t>
            </a:r>
            <a:endParaRPr lang="en-US" dirty="0"/>
          </a:p>
        </p:txBody>
      </p:sp>
      <p:sp>
        <p:nvSpPr>
          <p:cNvPr id="3" name="Content Placeholder 2">
            <a:extLst>
              <a:ext uri="{FF2B5EF4-FFF2-40B4-BE49-F238E27FC236}">
                <a16:creationId xmlns:a16="http://schemas.microsoft.com/office/drawing/2014/main" id="{54C75A6F-46CD-4E82-8D57-D4F39F479C93}"/>
              </a:ext>
            </a:extLst>
          </p:cNvPr>
          <p:cNvSpPr>
            <a:spLocks noGrp="1"/>
          </p:cNvSpPr>
          <p:nvPr>
            <p:ph idx="1"/>
          </p:nvPr>
        </p:nvSpPr>
        <p:spPr>
          <a:xfrm>
            <a:off x="1638300" y="2100044"/>
            <a:ext cx="8915400" cy="3777622"/>
          </a:xfrm>
        </p:spPr>
        <p:txBody>
          <a:bodyPr>
            <a:normAutofit fontScale="92500" lnSpcReduction="10000"/>
          </a:bodyPr>
          <a:lstStyle/>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 </a:t>
            </a:r>
            <a:r>
              <a:rPr lang="en-US" sz="1800" dirty="0">
                <a:effectLst/>
                <a:latin typeface="Arial" panose="020B0604020202020204" pitchFamily="34" charset="0"/>
                <a:ea typeface="Calibri" panose="020F0502020204030204" pitchFamily="34" charset="0"/>
                <a:cs typeface="Times New Roman" panose="02020603050405020304" pitchFamily="18" charset="0"/>
              </a:rPr>
              <a:t>the Village of Dansville will provide annual training to its police officers, specifically consisting of anti-bias police training, de-escalation training, and use of force trainings;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Village of Dansville will use evidence-based police policies, strategies, and guidelines disseminated by the New York Municipal Police Training Council and the standards promulgated by the New York State Law Enforcement Accreditation Program;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Village of Dansville will annually review its police force policies, procedures, and practices to make adjustments as needed;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effectLst/>
                <a:latin typeface="Arial" panose="020B0604020202020204" pitchFamily="34" charset="0"/>
                <a:ea typeface="Calibri" panose="020F0502020204030204" pitchFamily="34" charset="0"/>
              </a:rPr>
              <a:t>Whereas</a:t>
            </a:r>
            <a:r>
              <a:rPr lang="en-US" sz="1800" dirty="0">
                <a:effectLst/>
                <a:latin typeface="Arial" panose="020B0604020202020204" pitchFamily="34" charset="0"/>
                <a:ea typeface="Calibri" panose="020F0502020204030204" pitchFamily="34" charset="0"/>
              </a:rPr>
              <a:t>, the Village of Dansville will continue to meet with members of the community to address policing concerns to foster greater trust, fairness, accountability, and transparency through a commitment to making police policies readily accessible to the community</a:t>
            </a:r>
            <a:endParaRPr lang="en-US" dirty="0"/>
          </a:p>
        </p:txBody>
      </p:sp>
    </p:spTree>
    <p:extLst>
      <p:ext uri="{BB962C8B-B14F-4D97-AF65-F5344CB8AC3E}">
        <p14:creationId xmlns:p14="http://schemas.microsoft.com/office/powerpoint/2010/main" val="1230864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DC6CC-7B88-4134-A031-F8D1BBF96CE3}"/>
              </a:ext>
            </a:extLst>
          </p:cNvPr>
          <p:cNvSpPr>
            <a:spLocks noGrp="1"/>
          </p:cNvSpPr>
          <p:nvPr>
            <p:ph type="title"/>
          </p:nvPr>
        </p:nvSpPr>
        <p:spPr>
          <a:xfrm>
            <a:off x="1642013" y="456331"/>
            <a:ext cx="8911687" cy="1280890"/>
          </a:xfrm>
        </p:spPr>
        <p:txBody>
          <a:bodyPr/>
          <a:lstStyle/>
          <a:p>
            <a:pPr algn="ctr"/>
            <a:r>
              <a:rPr lang="en-US" sz="4000" b="1" dirty="0">
                <a:effectLst/>
                <a:latin typeface="Arial" panose="020B0604020202020204" pitchFamily="34" charset="0"/>
                <a:ea typeface="Calibri" panose="020F0502020204030204" pitchFamily="34" charset="0"/>
              </a:rPr>
              <a:t>Resolution on Police Reform</a:t>
            </a:r>
            <a:endParaRPr lang="en-US" dirty="0"/>
          </a:p>
        </p:txBody>
      </p:sp>
      <p:sp>
        <p:nvSpPr>
          <p:cNvPr id="3" name="Content Placeholder 2">
            <a:extLst>
              <a:ext uri="{FF2B5EF4-FFF2-40B4-BE49-F238E27FC236}">
                <a16:creationId xmlns:a16="http://schemas.microsoft.com/office/drawing/2014/main" id="{A7C48231-CBFF-4B54-AAA3-EF2729D03EDB}"/>
              </a:ext>
            </a:extLst>
          </p:cNvPr>
          <p:cNvSpPr>
            <a:spLocks noGrp="1"/>
          </p:cNvSpPr>
          <p:nvPr>
            <p:ph idx="1"/>
          </p:nvPr>
        </p:nvSpPr>
        <p:spPr>
          <a:xfrm>
            <a:off x="1638300" y="2158767"/>
            <a:ext cx="8915400" cy="3777622"/>
          </a:xfrm>
        </p:spPr>
        <p:txBody>
          <a:bodyPr>
            <a:normAutofit lnSpcReduction="10000"/>
          </a:bodyPr>
          <a:lstStyle/>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Village of Dansville received input from the public survey to enhance community engagement by using foot patrols and coffee with the chief;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Whereas</a:t>
            </a:r>
            <a:r>
              <a:rPr lang="en-US" sz="1800" dirty="0">
                <a:effectLst/>
                <a:latin typeface="Arial" panose="020B0604020202020204" pitchFamily="34" charset="0"/>
                <a:ea typeface="Calibri" panose="020F0502020204030204" pitchFamily="34" charset="0"/>
                <a:cs typeface="Times New Roman" panose="02020603050405020304" pitchFamily="18" charset="0"/>
              </a:rPr>
              <a:t>, through our community stakeholder meetings and input gleaned from the community survey, it is evident that there is a tremendous need to have mental health counselors immediately available to respond with our local law enforcement when individuals are having a mental health crisis. This non-legal burden is currently being placed on our local law enforcement officers. Due to our limited financial resources, the Village of Dansville cannot hire full-time counselors ourselves and seeks assistance from New York State to help accomplish this goal. The Village of Dansville is also looking at opportunities to work with other municipalities in Livingston County to provide this service to our wider community.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8496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577" y="195518"/>
            <a:ext cx="9214844" cy="995719"/>
          </a:xfrm>
        </p:spPr>
        <p:txBody>
          <a:bodyPr/>
          <a:lstStyle/>
          <a:p>
            <a:pPr algn="ctr"/>
            <a:r>
              <a:rPr lang="en-US" dirty="0"/>
              <a:t>Table of Contents: </a:t>
            </a:r>
          </a:p>
        </p:txBody>
      </p:sp>
      <p:sp>
        <p:nvSpPr>
          <p:cNvPr id="3" name="Content Placeholder 2"/>
          <p:cNvSpPr>
            <a:spLocks noGrp="1"/>
          </p:cNvSpPr>
          <p:nvPr>
            <p:ph idx="1"/>
          </p:nvPr>
        </p:nvSpPr>
        <p:spPr>
          <a:xfrm>
            <a:off x="1622335" y="1644242"/>
            <a:ext cx="8947328" cy="5540928"/>
          </a:xfrm>
        </p:spPr>
        <p:txBody>
          <a:bodyPr>
            <a:normAutofit/>
          </a:bodyPr>
          <a:lstStyle/>
          <a:p>
            <a:pPr marL="0" indent="0">
              <a:buNone/>
            </a:pPr>
            <a:r>
              <a:rPr lang="en-US" sz="2800" dirty="0"/>
              <a:t>I. </a:t>
            </a:r>
            <a:r>
              <a:rPr lang="en-US" sz="2000" dirty="0"/>
              <a:t>Introduction</a:t>
            </a:r>
          </a:p>
          <a:p>
            <a:pPr lvl="1">
              <a:buFont typeface="Courier New" panose="02070309020205020404" pitchFamily="49" charset="0"/>
              <a:buChar char="o"/>
            </a:pPr>
            <a:r>
              <a:rPr lang="en-US" sz="2000" dirty="0"/>
              <a:t>Department Profile</a:t>
            </a:r>
          </a:p>
          <a:p>
            <a:pPr lvl="1">
              <a:buFont typeface="Courier New" panose="02070309020205020404" pitchFamily="49" charset="0"/>
              <a:buChar char="o"/>
            </a:pPr>
            <a:r>
              <a:rPr lang="en-US" sz="2000" dirty="0"/>
              <a:t>Municipality Demographics</a:t>
            </a:r>
          </a:p>
          <a:p>
            <a:pPr lvl="1">
              <a:buFont typeface="Courier New" panose="02070309020205020404" pitchFamily="49" charset="0"/>
              <a:buChar char="o"/>
            </a:pPr>
            <a:r>
              <a:rPr lang="en-US" sz="2000" dirty="0"/>
              <a:t>Agency Demographics</a:t>
            </a:r>
          </a:p>
          <a:p>
            <a:pPr marL="457200" lvl="1" indent="0">
              <a:buNone/>
            </a:pPr>
            <a:endParaRPr lang="en-US" sz="2000" dirty="0"/>
          </a:p>
          <a:p>
            <a:pPr marL="0" indent="0">
              <a:buNone/>
            </a:pPr>
            <a:r>
              <a:rPr lang="en-US" sz="2000" dirty="0"/>
              <a:t>II. Reform &amp; Reinvention Collaboration Process</a:t>
            </a:r>
          </a:p>
          <a:p>
            <a:pPr lvl="1">
              <a:buFont typeface="Courier New" panose="02070309020205020404" pitchFamily="49" charset="0"/>
              <a:buChar char="o"/>
            </a:pPr>
            <a:r>
              <a:rPr lang="en-US" sz="2000" dirty="0"/>
              <a:t>Collaborative Approach</a:t>
            </a:r>
          </a:p>
          <a:p>
            <a:pPr lvl="1">
              <a:buFont typeface="Courier New" panose="02070309020205020404" pitchFamily="49" charset="0"/>
              <a:buChar char="o"/>
            </a:pPr>
            <a:r>
              <a:rPr lang="en-US" sz="2000" dirty="0"/>
              <a:t>Opt-in Partners</a:t>
            </a:r>
          </a:p>
          <a:p>
            <a:pPr lvl="1">
              <a:buFont typeface="Courier New" panose="02070309020205020404" pitchFamily="49" charset="0"/>
              <a:buChar char="o"/>
            </a:pPr>
            <a:r>
              <a:rPr lang="en-US" sz="2000" dirty="0"/>
              <a:t>Team Leadership</a:t>
            </a:r>
          </a:p>
          <a:p>
            <a:pPr lvl="1">
              <a:buFont typeface="Courier New" panose="02070309020205020404" pitchFamily="49" charset="0"/>
              <a:buChar char="o"/>
            </a:pPr>
            <a:r>
              <a:rPr lang="en-US" sz="2000" dirty="0"/>
              <a:t>Process Implementation Approach &amp; Timeline</a:t>
            </a:r>
          </a:p>
          <a:p>
            <a:pPr marL="457200" lvl="1" indent="0">
              <a:buNone/>
            </a:pPr>
            <a:endParaRPr lang="en-US" sz="2000" dirty="0"/>
          </a:p>
          <a:p>
            <a:endParaRPr lang="en-US" dirty="0"/>
          </a:p>
        </p:txBody>
      </p:sp>
    </p:spTree>
    <p:extLst>
      <p:ext uri="{BB962C8B-B14F-4D97-AF65-F5344CB8AC3E}">
        <p14:creationId xmlns:p14="http://schemas.microsoft.com/office/powerpoint/2010/main" val="3374951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254241"/>
            <a:ext cx="10571998" cy="970450"/>
          </a:xfrm>
        </p:spPr>
        <p:txBody>
          <a:bodyPr/>
          <a:lstStyle/>
          <a:p>
            <a:pPr algn="ctr"/>
            <a:r>
              <a:rPr lang="en-US" dirty="0"/>
              <a:t>Table of Contents: </a:t>
            </a:r>
          </a:p>
        </p:txBody>
      </p:sp>
      <p:sp>
        <p:nvSpPr>
          <p:cNvPr id="3" name="Content Placeholder 2"/>
          <p:cNvSpPr>
            <a:spLocks noGrp="1"/>
          </p:cNvSpPr>
          <p:nvPr>
            <p:ph idx="1"/>
          </p:nvPr>
        </p:nvSpPr>
        <p:spPr>
          <a:xfrm>
            <a:off x="1441355" y="2472917"/>
            <a:ext cx="9309289" cy="4240635"/>
          </a:xfrm>
        </p:spPr>
        <p:txBody>
          <a:bodyPr>
            <a:normAutofit/>
          </a:bodyPr>
          <a:lstStyle/>
          <a:p>
            <a:pPr marL="0" indent="0">
              <a:buNone/>
            </a:pPr>
            <a:r>
              <a:rPr lang="en-US" sz="2000" dirty="0"/>
              <a:t>III. Public Participation &amp; Feedback Channels</a:t>
            </a:r>
          </a:p>
          <a:p>
            <a:pPr lvl="1">
              <a:buFont typeface="Courier New" panose="02070309020205020404" pitchFamily="49" charset="0"/>
              <a:buChar char="o"/>
            </a:pPr>
            <a:r>
              <a:rPr lang="en-US" sz="2000" dirty="0"/>
              <a:t>Community Stakeholder Groups</a:t>
            </a:r>
          </a:p>
          <a:p>
            <a:pPr lvl="1">
              <a:buFont typeface="Courier New" panose="02070309020205020404" pitchFamily="49" charset="0"/>
              <a:buChar char="o"/>
            </a:pPr>
            <a:r>
              <a:rPr lang="en-US" sz="2000" dirty="0"/>
              <a:t>Listening Sessions</a:t>
            </a:r>
          </a:p>
          <a:p>
            <a:pPr lvl="1">
              <a:buFont typeface="Courier New" panose="02070309020205020404" pitchFamily="49" charset="0"/>
              <a:buChar char="o"/>
            </a:pPr>
            <a:r>
              <a:rPr lang="en-US" sz="2000" dirty="0"/>
              <a:t>Surveys</a:t>
            </a:r>
          </a:p>
          <a:p>
            <a:pPr marL="457200" lvl="1" indent="0">
              <a:buNone/>
            </a:pPr>
            <a:endParaRPr lang="en-US" sz="2000" dirty="0"/>
          </a:p>
          <a:p>
            <a:pPr marL="0" indent="0">
              <a:buNone/>
            </a:pPr>
            <a:r>
              <a:rPr lang="en-US" sz="2000" dirty="0"/>
              <a:t>IV. Dansville Police Department  Police Reform Plan</a:t>
            </a:r>
          </a:p>
          <a:p>
            <a:pPr lvl="1">
              <a:buFont typeface="Courier New" panose="02070309020205020404" pitchFamily="49" charset="0"/>
              <a:buChar char="o"/>
            </a:pPr>
            <a:r>
              <a:rPr lang="en-US" sz="2000" dirty="0"/>
              <a:t>New York State Mandates</a:t>
            </a:r>
          </a:p>
          <a:p>
            <a:pPr lvl="1">
              <a:buFont typeface="Courier New" panose="02070309020205020404" pitchFamily="49" charset="0"/>
              <a:buChar char="o"/>
            </a:pPr>
            <a:r>
              <a:rPr lang="en-US" sz="2000" dirty="0"/>
              <a:t>Dansville Police Department Reforms</a:t>
            </a:r>
          </a:p>
          <a:p>
            <a:pPr lvl="1">
              <a:buFont typeface="Courier New" panose="02070309020205020404" pitchFamily="49" charset="0"/>
              <a:buChar char="o"/>
            </a:pPr>
            <a:endParaRPr lang="en-US" sz="2000" dirty="0"/>
          </a:p>
          <a:p>
            <a:pPr marL="0" indent="0">
              <a:buNone/>
            </a:pPr>
            <a:endParaRPr lang="en-US" sz="2400" dirty="0"/>
          </a:p>
        </p:txBody>
      </p:sp>
    </p:spTree>
    <p:extLst>
      <p:ext uri="{BB962C8B-B14F-4D97-AF65-F5344CB8AC3E}">
        <p14:creationId xmlns:p14="http://schemas.microsoft.com/office/powerpoint/2010/main" val="130666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7909" y="245852"/>
            <a:ext cx="9416180" cy="970450"/>
          </a:xfrm>
        </p:spPr>
        <p:txBody>
          <a:bodyPr/>
          <a:lstStyle/>
          <a:p>
            <a:pPr algn="ctr"/>
            <a:r>
              <a:rPr lang="en-US" dirty="0"/>
              <a:t>Table of Contents: </a:t>
            </a:r>
          </a:p>
        </p:txBody>
      </p:sp>
      <p:sp>
        <p:nvSpPr>
          <p:cNvPr id="3" name="Content Placeholder 2"/>
          <p:cNvSpPr>
            <a:spLocks noGrp="1"/>
          </p:cNvSpPr>
          <p:nvPr>
            <p:ph idx="1"/>
          </p:nvPr>
        </p:nvSpPr>
        <p:spPr>
          <a:xfrm>
            <a:off x="1471960" y="1853171"/>
            <a:ext cx="9248077" cy="3636511"/>
          </a:xfrm>
        </p:spPr>
        <p:txBody>
          <a:bodyPr>
            <a:normAutofit/>
          </a:bodyPr>
          <a:lstStyle/>
          <a:p>
            <a:pPr marL="0" indent="0">
              <a:buNone/>
            </a:pPr>
            <a:r>
              <a:rPr lang="en-US" sz="2400" dirty="0"/>
              <a:t>IV. Dansville Police Department  Police Reform Plan</a:t>
            </a:r>
          </a:p>
          <a:p>
            <a:pPr lvl="1">
              <a:buFont typeface="Courier New" panose="02070309020205020404" pitchFamily="49" charset="0"/>
              <a:buChar char="o"/>
            </a:pPr>
            <a:r>
              <a:rPr lang="en-US" sz="2400" dirty="0"/>
              <a:t>New York State Mandates</a:t>
            </a:r>
          </a:p>
          <a:p>
            <a:pPr lvl="1">
              <a:buFont typeface="Courier New" panose="02070309020205020404" pitchFamily="49" charset="0"/>
              <a:buChar char="o"/>
            </a:pPr>
            <a:r>
              <a:rPr lang="en-US" sz="2400" dirty="0"/>
              <a:t>Dansville Police Department Resolution on </a:t>
            </a:r>
            <a:r>
              <a:rPr lang="en-US" sz="2400"/>
              <a:t>Police Reform</a:t>
            </a:r>
            <a:endParaRPr lang="en-US" sz="2400" dirty="0"/>
          </a:p>
        </p:txBody>
      </p:sp>
    </p:spTree>
    <p:extLst>
      <p:ext uri="{BB962C8B-B14F-4D97-AF65-F5344CB8AC3E}">
        <p14:creationId xmlns:p14="http://schemas.microsoft.com/office/powerpoint/2010/main" val="413846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1" y="468605"/>
            <a:ext cx="10571998" cy="956346"/>
          </a:xfrm>
        </p:spPr>
        <p:txBody>
          <a:bodyPr>
            <a:normAutofit fontScale="90000"/>
          </a:bodyPr>
          <a:lstStyle/>
          <a:p>
            <a:pPr lvl="0" algn="ctr">
              <a:spcBef>
                <a:spcPct val="20000"/>
              </a:spcBef>
              <a:spcAft>
                <a:spcPts val="600"/>
              </a:spcAft>
            </a:pPr>
            <a:r>
              <a:rPr lang="en-US" dirty="0">
                <a:solidFill>
                  <a:schemeClr val="tx1"/>
                </a:solidFill>
                <a:ea typeface="+mn-ea"/>
                <a:cs typeface="+mn-cs"/>
              </a:rPr>
              <a:t>NYS Executive Order No. 203</a:t>
            </a:r>
            <a:br>
              <a:rPr lang="en-US" sz="1800" b="0" dirty="0">
                <a:solidFill>
                  <a:prstClr val="white"/>
                </a:solidFill>
                <a:ea typeface="+mn-ea"/>
                <a:cs typeface="+mn-cs"/>
              </a:rPr>
            </a:br>
            <a:endParaRPr lang="en-US" dirty="0"/>
          </a:p>
        </p:txBody>
      </p:sp>
      <p:sp>
        <p:nvSpPr>
          <p:cNvPr id="3" name="Content Placeholder 2"/>
          <p:cNvSpPr>
            <a:spLocks noGrp="1"/>
          </p:cNvSpPr>
          <p:nvPr>
            <p:ph idx="1"/>
          </p:nvPr>
        </p:nvSpPr>
        <p:spPr>
          <a:xfrm>
            <a:off x="1638300" y="1747706"/>
            <a:ext cx="8915400" cy="3777622"/>
          </a:xfrm>
        </p:spPr>
        <p:txBody>
          <a:bodyPr>
            <a:normAutofit lnSpcReduction="10000"/>
          </a:bodyPr>
          <a:lstStyle/>
          <a:p>
            <a:pPr marL="0" indent="0">
              <a:buNone/>
            </a:pPr>
            <a:endParaRPr lang="en-US" sz="2800" dirty="0"/>
          </a:p>
          <a:p>
            <a:pPr marL="0" indent="0">
              <a:buNone/>
            </a:pPr>
            <a:r>
              <a:rPr lang="en-US" sz="2800" dirty="0"/>
              <a:t>On June 12, 2020, Governor A. Cuomo issued an executive order directing municipalities that employ police officers to actively engage stakeholders in the local community and develop locally approved plans for the strategies, policies and In accordance with this order, the Dansville Police Department created a process to enact police reform plans. </a:t>
            </a:r>
          </a:p>
        </p:txBody>
      </p:sp>
    </p:spTree>
    <p:extLst>
      <p:ext uri="{BB962C8B-B14F-4D97-AF65-F5344CB8AC3E}">
        <p14:creationId xmlns:p14="http://schemas.microsoft.com/office/powerpoint/2010/main" val="2832576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15721"/>
            <a:ext cx="8911687" cy="1280890"/>
          </a:xfrm>
        </p:spPr>
        <p:txBody>
          <a:bodyPr/>
          <a:lstStyle/>
          <a:p>
            <a:pPr algn="ctr"/>
            <a:r>
              <a:rPr lang="en-US" dirty="0"/>
              <a:t>Introduction: Department Profile</a:t>
            </a:r>
          </a:p>
        </p:txBody>
      </p:sp>
      <p:sp>
        <p:nvSpPr>
          <p:cNvPr id="3" name="Content Placeholder 2"/>
          <p:cNvSpPr>
            <a:spLocks noGrp="1"/>
          </p:cNvSpPr>
          <p:nvPr>
            <p:ph idx="1"/>
          </p:nvPr>
        </p:nvSpPr>
        <p:spPr>
          <a:xfrm>
            <a:off x="1636443" y="2125211"/>
            <a:ext cx="8915400" cy="3777622"/>
          </a:xfrm>
        </p:spPr>
        <p:txBody>
          <a:bodyPr>
            <a:normAutofit/>
          </a:bodyPr>
          <a:lstStyle/>
          <a:p>
            <a:pPr>
              <a:buFont typeface="Courier New" panose="02070309020205020404" pitchFamily="49" charset="0"/>
              <a:buChar char="o"/>
            </a:pPr>
            <a:r>
              <a:rPr lang="en-US" sz="2800" dirty="0"/>
              <a:t>Municipality: Village of Dansville</a:t>
            </a:r>
          </a:p>
          <a:p>
            <a:pPr>
              <a:buFont typeface="Courier New" panose="02070309020205020404" pitchFamily="49" charset="0"/>
              <a:buChar char="o"/>
            </a:pPr>
            <a:r>
              <a:rPr lang="en-US" sz="2800" dirty="0"/>
              <a:t>Law Enforcement Agency: Dansville Police Department </a:t>
            </a:r>
          </a:p>
          <a:p>
            <a:pPr>
              <a:buFont typeface="Courier New" panose="02070309020205020404" pitchFamily="49" charset="0"/>
              <a:buChar char="o"/>
            </a:pPr>
            <a:r>
              <a:rPr lang="en-US" sz="2800" dirty="0"/>
              <a:t>Village of Dansville Executive Officer: Peter Vogt, Village Mayor</a:t>
            </a:r>
          </a:p>
          <a:p>
            <a:pPr>
              <a:buFont typeface="Courier New" panose="02070309020205020404" pitchFamily="49" charset="0"/>
              <a:buChar char="o"/>
            </a:pPr>
            <a:r>
              <a:rPr lang="en-US" sz="2800" dirty="0"/>
              <a:t>Dansville Police Department: Sergeant Shannon D. </a:t>
            </a:r>
            <a:r>
              <a:rPr lang="en-US" sz="2800" dirty="0" err="1"/>
              <a:t>Griese</a:t>
            </a:r>
            <a:endParaRPr lang="en-US" sz="2800" dirty="0"/>
          </a:p>
        </p:txBody>
      </p:sp>
    </p:spTree>
    <p:extLst>
      <p:ext uri="{BB962C8B-B14F-4D97-AF65-F5344CB8AC3E}">
        <p14:creationId xmlns:p14="http://schemas.microsoft.com/office/powerpoint/2010/main" val="3180582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A9FAD-3E98-4AA6-9929-5A7C09D4598D}"/>
              </a:ext>
            </a:extLst>
          </p:cNvPr>
          <p:cNvSpPr>
            <a:spLocks noGrp="1"/>
          </p:cNvSpPr>
          <p:nvPr>
            <p:ph type="title"/>
          </p:nvPr>
        </p:nvSpPr>
        <p:spPr>
          <a:xfrm>
            <a:off x="1640156" y="473109"/>
            <a:ext cx="8911687" cy="1280890"/>
          </a:xfrm>
        </p:spPr>
        <p:txBody>
          <a:bodyPr/>
          <a:lstStyle/>
          <a:p>
            <a:pPr algn="ctr"/>
            <a:r>
              <a:rPr lang="en-US" dirty="0"/>
              <a:t>Introduction: Municipality Demographics</a:t>
            </a:r>
          </a:p>
        </p:txBody>
      </p:sp>
      <p:sp>
        <p:nvSpPr>
          <p:cNvPr id="3" name="Content Placeholder 2">
            <a:extLst>
              <a:ext uri="{FF2B5EF4-FFF2-40B4-BE49-F238E27FC236}">
                <a16:creationId xmlns:a16="http://schemas.microsoft.com/office/drawing/2014/main" id="{F62064AC-08E6-40E9-8F00-3C4649732CB1}"/>
              </a:ext>
            </a:extLst>
          </p:cNvPr>
          <p:cNvSpPr>
            <a:spLocks noGrp="1"/>
          </p:cNvSpPr>
          <p:nvPr>
            <p:ph idx="1"/>
          </p:nvPr>
        </p:nvSpPr>
        <p:spPr>
          <a:xfrm>
            <a:off x="818713" y="2004968"/>
            <a:ext cx="10554574" cy="4609751"/>
          </a:xfrm>
        </p:spPr>
        <p:txBody>
          <a:bodyPr>
            <a:normAutofit fontScale="92500" lnSpcReduction="10000"/>
          </a:bodyPr>
          <a:lstStyle/>
          <a:p>
            <a:pPr algn="l"/>
            <a:r>
              <a:rPr lang="en-US" sz="2200" b="0" i="0" dirty="0">
                <a:effectLst/>
                <a:latin typeface="Times New Roman" panose="02020603050405020304" pitchFamily="18" charset="0"/>
              </a:rPr>
              <a:t>According to the United States Census Bureau, the village of Dansville has a total area of 2.6 square miles and all of it recorded as land. The village sits in a glacially formed valley, common throughout western New York. The </a:t>
            </a:r>
            <a:r>
              <a:rPr lang="en-US" sz="2200" b="0" i="0" dirty="0" err="1">
                <a:effectLst/>
                <a:latin typeface="Times New Roman" panose="02020603050405020304" pitchFamily="18" charset="0"/>
              </a:rPr>
              <a:t>Canaseraga</a:t>
            </a:r>
            <a:r>
              <a:rPr lang="en-US" sz="2200" b="0" i="0" dirty="0">
                <a:effectLst/>
                <a:latin typeface="Times New Roman" panose="02020603050405020304" pitchFamily="18" charset="0"/>
              </a:rPr>
              <a:t> Creek flows northward just west of the village limits; it is a tributary of the Genesee River. Interstate 390, New York State Route 36, New York State Route 63, New York State Route 256, and New York State Route 436 pass through the village. It is bordered to the northwest by the unincorporated community of </a:t>
            </a:r>
            <a:r>
              <a:rPr lang="en-US" sz="2200" b="0" i="0" dirty="0" err="1">
                <a:effectLst/>
                <a:latin typeface="Times New Roman" panose="02020603050405020304" pitchFamily="18" charset="0"/>
              </a:rPr>
              <a:t>Cumminsville</a:t>
            </a:r>
            <a:r>
              <a:rPr lang="en-US" sz="2200" b="0" i="0" dirty="0">
                <a:effectLst/>
                <a:latin typeface="Times New Roman" panose="02020603050405020304" pitchFamily="18" charset="0"/>
              </a:rPr>
              <a:t>. Geneseo, the Livingston county seat, is 18 miles to the northwest, Hornell is 17 miles to the south, Corning is 51 miles to the southeast, and Rochester is 44 to 53 miles to the north, depending on which highway one takes. Stony Brook State Park, with waterfalls, hiking, and swimming, is 3 miles south of the village.</a:t>
            </a:r>
          </a:p>
          <a:p>
            <a:pPr algn="l"/>
            <a:r>
              <a:rPr lang="en-US" sz="2200" b="0" i="0" dirty="0">
                <a:effectLst/>
                <a:latin typeface="Times New Roman" panose="02020603050405020304" pitchFamily="18" charset="0"/>
              </a:rPr>
              <a:t>As of the census of 2000, there were 4,832 people, 1,976 households, and 1,246 families residing in the village. The population density was 2,042.4 people per square mile. There were 2,090 housing units at an average density of 883.4 per square mile. The racial makeup of the village was 95.78% White, 1.26% African American, 0.23% Native American, 0.66% Asian, 1.30% from other races, and 0.77% from two or more races. Hispanic or Latino of any race were 2.07% of the population.</a:t>
            </a:r>
          </a:p>
          <a:p>
            <a:pPr marL="0" indent="0">
              <a:buNone/>
            </a:pPr>
            <a:endParaRPr lang="en-US" dirty="0"/>
          </a:p>
        </p:txBody>
      </p:sp>
    </p:spTree>
    <p:extLst>
      <p:ext uri="{BB962C8B-B14F-4D97-AF65-F5344CB8AC3E}">
        <p14:creationId xmlns:p14="http://schemas.microsoft.com/office/powerpoint/2010/main" val="13344630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Slice</Template>
  <TotalTime>208</TotalTime>
  <Words>3269</Words>
  <Application>Microsoft Office PowerPoint</Application>
  <PresentationFormat>Widescreen</PresentationFormat>
  <Paragraphs>533</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Century Gothic</vt:lpstr>
      <vt:lpstr>Courier New</vt:lpstr>
      <vt:lpstr>Times New Roman</vt:lpstr>
      <vt:lpstr>Wingdings 3</vt:lpstr>
      <vt:lpstr>Wisp</vt:lpstr>
      <vt:lpstr>Dansville Police Department Police Reform 2020-2021</vt:lpstr>
      <vt:lpstr>June 2020:</vt:lpstr>
      <vt:lpstr>Dansville Police Department Mission Statement</vt:lpstr>
      <vt:lpstr>Table of Contents: </vt:lpstr>
      <vt:lpstr>Table of Contents: </vt:lpstr>
      <vt:lpstr>Table of Contents: </vt:lpstr>
      <vt:lpstr>NYS Executive Order No. 203 </vt:lpstr>
      <vt:lpstr>Introduction: Department Profile</vt:lpstr>
      <vt:lpstr>Introduction: Municipality Demographics</vt:lpstr>
      <vt:lpstr>Introduction: Municipality Demographics </vt:lpstr>
      <vt:lpstr>Introduction: Agency Demographics </vt:lpstr>
      <vt:lpstr>Reform &amp; Reinvention Collaboration Process : Collaboration Opt – in Approach</vt:lpstr>
      <vt:lpstr>Reform &amp; Reinvention Collaboration Process : Team Leadership</vt:lpstr>
      <vt:lpstr>Process Implementation Approach &amp; Timeline Phase 1 (November-December)</vt:lpstr>
      <vt:lpstr>Process Implementation Approach &amp; Timeline Phase 2 (January- February 2021)</vt:lpstr>
      <vt:lpstr>Process Implementation Approach &amp; Timeline Phase 3  (February-March 2021)</vt:lpstr>
      <vt:lpstr>Public Participation &amp; Feedback Channels: Community Stakeholder Groups</vt:lpstr>
      <vt:lpstr>Public Participation &amp; Feedback Channels: Listening Sessions </vt:lpstr>
      <vt:lpstr>Public Participation &amp; Feedback Channels: General Public Survey:</vt:lpstr>
      <vt:lpstr>Dansville Police Department Reform Plan  </vt:lpstr>
      <vt:lpstr>DPD Reform Plan Community Relations </vt:lpstr>
      <vt:lpstr>DPD Reform Plan Community Relations  II</vt:lpstr>
      <vt:lpstr>     DPD Reform Plan Transparency &amp; Accountability</vt:lpstr>
      <vt:lpstr>DPD Reform Plan Transparency &amp; Accountability II</vt:lpstr>
      <vt:lpstr>      DPD Reform Plan Operational Policies &amp;           Procedures</vt:lpstr>
      <vt:lpstr>Resolution on Police Reform</vt:lpstr>
      <vt:lpstr>Resolution on Police Reform</vt:lpstr>
      <vt:lpstr>Resolution on Police Reform</vt:lpstr>
      <vt:lpstr>Resolution on Police Reform</vt:lpstr>
      <vt:lpstr>Resolution on Police Reform</vt:lpstr>
      <vt:lpstr>Resolution on Police Reform</vt:lpstr>
      <vt:lpstr>Resolution on Police Reform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Dansville Police Department Police Reform 2020-2021</dc:title>
  <dc:creator>Shannon Greise</dc:creator>
  <cp:lastModifiedBy>Justin Schindler</cp:lastModifiedBy>
  <cp:revision>17</cp:revision>
  <cp:lastPrinted>2021-02-16T16:41:13Z</cp:lastPrinted>
  <dcterms:created xsi:type="dcterms:W3CDTF">2021-01-11T18:22:16Z</dcterms:created>
  <dcterms:modified xsi:type="dcterms:W3CDTF">2021-02-16T16:45:52Z</dcterms:modified>
</cp:coreProperties>
</file>